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3"/>
  </p:notesMasterIdLst>
  <p:sldIdLst>
    <p:sldId id="256" r:id="rId2"/>
    <p:sldId id="285" r:id="rId3"/>
    <p:sldId id="257" r:id="rId4"/>
    <p:sldId id="258" r:id="rId5"/>
    <p:sldId id="307" r:id="rId6"/>
    <p:sldId id="276" r:id="rId7"/>
    <p:sldId id="277" r:id="rId8"/>
    <p:sldId id="278" r:id="rId9"/>
    <p:sldId id="279" r:id="rId10"/>
    <p:sldId id="282" r:id="rId11"/>
    <p:sldId id="305" r:id="rId12"/>
    <p:sldId id="308" r:id="rId13"/>
    <p:sldId id="309" r:id="rId14"/>
    <p:sldId id="283" r:id="rId15"/>
    <p:sldId id="310" r:id="rId16"/>
    <p:sldId id="311" r:id="rId17"/>
    <p:sldId id="312" r:id="rId18"/>
    <p:sldId id="284" r:id="rId19"/>
    <p:sldId id="313" r:id="rId20"/>
    <p:sldId id="314" r:id="rId21"/>
    <p:sldId id="315" r:id="rId22"/>
    <p:sldId id="316" r:id="rId23"/>
    <p:sldId id="261" r:id="rId24"/>
    <p:sldId id="288" r:id="rId25"/>
    <p:sldId id="262" r:id="rId26"/>
    <p:sldId id="318" r:id="rId27"/>
    <p:sldId id="289" r:id="rId28"/>
    <p:sldId id="290" r:id="rId29"/>
    <p:sldId id="319" r:id="rId30"/>
    <p:sldId id="320" r:id="rId31"/>
    <p:sldId id="286" r:id="rId32"/>
    <p:sldId id="271" r:id="rId33"/>
    <p:sldId id="291" r:id="rId34"/>
    <p:sldId id="292" r:id="rId35"/>
    <p:sldId id="321" r:id="rId36"/>
    <p:sldId id="323" r:id="rId37"/>
    <p:sldId id="322" r:id="rId38"/>
    <p:sldId id="324" r:id="rId39"/>
    <p:sldId id="331" r:id="rId40"/>
    <p:sldId id="302" r:id="rId41"/>
    <p:sldId id="303" r:id="rId42"/>
    <p:sldId id="332" r:id="rId43"/>
    <p:sldId id="304" r:id="rId44"/>
    <p:sldId id="329" r:id="rId45"/>
    <p:sldId id="327" r:id="rId46"/>
    <p:sldId id="328" r:id="rId47"/>
    <p:sldId id="301" r:id="rId48"/>
    <p:sldId id="296" r:id="rId49"/>
    <p:sldId id="298" r:id="rId50"/>
    <p:sldId id="334" r:id="rId51"/>
    <p:sldId id="287" r:id="rId52"/>
  </p:sldIdLst>
  <p:sldSz cx="9144000" cy="5143500" type="screen16x9"/>
  <p:notesSz cx="6858000" cy="9144000"/>
  <p:embeddedFontLst>
    <p:embeddedFont>
      <p:font typeface="Raleway" panose="020B0503030101060003" pitchFamily="34" charset="77"/>
      <p:regular r:id="rId54"/>
      <p:bold r:id="rId55"/>
      <p:italic r:id="rId56"/>
      <p:boldItalic r:id="rId57"/>
    </p:embeddedFont>
    <p:embeddedFont>
      <p:font typeface="Source Sans Pro" panose="020B0503030403020204" pitchFamily="34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D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36" d="100"/>
          <a:sy n="136" d="100"/>
        </p:scale>
        <p:origin x="200" y="5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5" Type="http://schemas.openxmlformats.org/officeDocument/2006/relationships/slide" Target="slides/slide4.xml"/><Relationship Id="rId61" Type="http://schemas.openxmlformats.org/officeDocument/2006/relationships/font" Target="fonts/font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68c44f78d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68c44f78d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9621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68c44f78d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68c44f78d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32027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68c44f78d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68c44f78d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69294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68c44f78d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68c44f78d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057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68c44f78d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68c44f78d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1153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68c44f78d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768c44f78d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68c44f78d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68c44f78d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68c44f78d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68c44f78d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68c44f78d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68c44f78d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8430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68c44f78d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68c44f78d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68c44f78d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68c44f78d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394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68c44f78d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68c44f78d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58919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68c44f78d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68c44f78d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8603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Unpicking a dissertation </a:t>
            </a:r>
            <a:endParaRPr dirty="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Melda Salhab</a:t>
            </a:r>
            <a:endParaRPr dirty="0"/>
          </a:p>
        </p:txBody>
      </p:sp>
      <p:sp>
        <p:nvSpPr>
          <p:cNvPr id="4" name="Google Shape;59;p13">
            <a:extLst>
              <a:ext uri="{FF2B5EF4-FFF2-40B4-BE49-F238E27FC236}">
                <a16:creationId xmlns:a16="http://schemas.microsoft.com/office/drawing/2014/main" id="{80F99985-45AB-004D-BBE2-D6DF82606D7D}"/>
              </a:ext>
            </a:extLst>
          </p:cNvPr>
          <p:cNvSpPr txBox="1">
            <a:spLocks/>
          </p:cNvSpPr>
          <p:nvPr/>
        </p:nvSpPr>
        <p:spPr>
          <a:xfrm>
            <a:off x="485875" y="4448525"/>
            <a:ext cx="8183700" cy="4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/>
            <a:r>
              <a:rPr lang="en-GB" sz="1400" dirty="0">
                <a:solidFill>
                  <a:schemeClr val="bg1">
                    <a:lumMod val="85000"/>
                  </a:schemeClr>
                </a:solidFill>
              </a:rPr>
              <a:t>Jan 29, 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Design 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776410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innovative, expertly explained and fully, easily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reproducible research design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that is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based on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exceptionally robust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choice of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data and methods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It demonstrates creativity, a comprehensive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understanding of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appropriate sophisticated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techniques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, exemplary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technical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proficiency 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skills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and extensive, critical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ethical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reflection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original, refined,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fully explained and fully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reproducible research design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that is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based on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entirely appropriate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choice of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data and methods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It </a:t>
                      </a:r>
                      <a:r>
                        <a:rPr lang="en-US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demonstrates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excellent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understanding of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appropriate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techniques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technical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proficiency 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skills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and critical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ethical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reflection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400" b="0" i="0" u="none" strike="noStrike" cap="none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 robust, well explained and mostly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reproducible research design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that is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based on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 well justified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choice of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data and methods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It demonstrates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competent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understanding of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analytical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techniques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, sound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technical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ability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and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ethical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reflection </a:t>
                      </a:r>
                    </a:p>
                    <a:p>
                      <a:endParaRPr lang="en-US" sz="1400" b="0" i="0" u="none" strike="noStrike" cap="none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69F7594-F076-E04C-8BE7-79EFBEFF2138}"/>
              </a:ext>
            </a:extLst>
          </p:cNvPr>
          <p:cNvSpPr/>
          <p:nvPr/>
        </p:nvSpPr>
        <p:spPr>
          <a:xfrm>
            <a:off x="7295706" y="615619"/>
            <a:ext cx="1856232" cy="39122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Background research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Multitude of credible sources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Narrative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A pertinent research question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Attribution of ideas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EF99F2-42D8-BE48-974C-EEEB73C62E52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Reproducible research design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Based on a choice of data and methods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Understanding of techniques 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Technical skills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Ethical reflection</a:t>
            </a:r>
          </a:p>
        </p:txBody>
      </p:sp>
    </p:spTree>
    <p:extLst>
      <p:ext uri="{BB962C8B-B14F-4D97-AF65-F5344CB8AC3E}">
        <p14:creationId xmlns:p14="http://schemas.microsoft.com/office/powerpoint/2010/main" val="2088559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Design 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190184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innovative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expertly explained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fully, easily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reproducible research design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that is based on an exceptionally robust choice of data and methods. It demonstrates creativity, a comprehensive understanding of appropriate sophisticated techniques, exemplary technical proficiency and skills and extensive, critical ethical reflection.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</a:t>
                      </a:r>
                      <a:r>
                        <a:rPr lang="en-US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original, refined,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fully explained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fully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reproducible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research design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that is based on an entirely appropriate choice of data and methods. It </a:t>
                      </a:r>
                      <a:r>
                        <a:rPr lang="en-US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demonstrates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excellent understanding of appropriate techniques, technical proficiency and skills and critical ethical reflection.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robust, well explained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mostly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reproducible research design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that is based on a well justified choice of data and methods. It demonstrates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competent understanding of analytical techniques, sound technical ability and ethical reflection </a:t>
                      </a:r>
                    </a:p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69F7594-F076-E04C-8BE7-79EFBEFF2138}"/>
              </a:ext>
            </a:extLst>
          </p:cNvPr>
          <p:cNvSpPr/>
          <p:nvPr/>
        </p:nvSpPr>
        <p:spPr>
          <a:xfrm>
            <a:off x="7295706" y="615619"/>
            <a:ext cx="1856232" cy="39122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Background research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Multitude of credible sources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Narrative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A pertinent research question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Attribution of ideas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EF99F2-42D8-BE48-974C-EEEB73C62E52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i="1" dirty="0">
                <a:solidFill>
                  <a:srgbClr val="FFFFFF"/>
                </a:solidFill>
              </a:rPr>
              <a:t>Innovation</a:t>
            </a:r>
            <a:r>
              <a:rPr lang="en-GB" sz="1200" dirty="0">
                <a:solidFill>
                  <a:srgbClr val="FFFFFF"/>
                </a:solidFill>
              </a:rPr>
              <a:t>, </a:t>
            </a:r>
            <a:r>
              <a:rPr lang="en-GB" sz="1200" i="1" dirty="0">
                <a:solidFill>
                  <a:srgbClr val="FFFFFF"/>
                </a:solidFill>
              </a:rPr>
              <a:t>creativity</a:t>
            </a:r>
            <a:r>
              <a:rPr lang="en-GB" sz="1200" dirty="0">
                <a:solidFill>
                  <a:srgbClr val="FFFFFF"/>
                </a:solidFill>
              </a:rPr>
              <a:t>, and </a:t>
            </a:r>
            <a:r>
              <a:rPr lang="en-GB" sz="1200" i="1" dirty="0">
                <a:solidFill>
                  <a:srgbClr val="FFFFFF"/>
                </a:solidFill>
              </a:rPr>
              <a:t>originality</a:t>
            </a:r>
            <a:r>
              <a:rPr lang="en-GB" sz="1200" dirty="0">
                <a:solidFill>
                  <a:srgbClr val="FFFFFF"/>
                </a:solidFill>
              </a:rPr>
              <a:t> are obviously rewarded 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Even if you are working with a pre-defined topic, think about how you can put a creative spin on it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If you are unsure as to what counts as innovative, ask your supervisor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Don’t be afraid to ask for a quick 10 min chats with experts in your field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i="1" dirty="0">
                <a:solidFill>
                  <a:srgbClr val="FFFFFF"/>
                </a:solidFill>
              </a:rPr>
              <a:t>Reproducibility – </a:t>
            </a:r>
            <a:r>
              <a:rPr lang="en-GB" sz="1200" dirty="0">
                <a:solidFill>
                  <a:srgbClr val="FFFFFF"/>
                </a:solidFill>
              </a:rPr>
              <a:t>this is a </a:t>
            </a:r>
            <a:r>
              <a:rPr lang="en-GB" sz="1200" b="1" dirty="0">
                <a:solidFill>
                  <a:srgbClr val="FFFFFF"/>
                </a:solidFill>
              </a:rPr>
              <a:t>minimum</a:t>
            </a:r>
            <a:r>
              <a:rPr lang="en-GB" sz="1200" dirty="0">
                <a:solidFill>
                  <a:srgbClr val="FFFFFF"/>
                </a:solidFill>
              </a:rPr>
              <a:t>. No special skills are required. Just explain things really well. Put a link to your code. Make it pretty.</a:t>
            </a:r>
          </a:p>
        </p:txBody>
      </p:sp>
    </p:spTree>
    <p:extLst>
      <p:ext uri="{BB962C8B-B14F-4D97-AF65-F5344CB8AC3E}">
        <p14:creationId xmlns:p14="http://schemas.microsoft.com/office/powerpoint/2010/main" val="155668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Design 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31415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innovative, expertly explained and fully, easily reproducible research design that is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based on an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exceptionally robust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choice of data and methods.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It demonstrates creativity, a comprehensive understanding of appropriate sophisticated techniques, exemplary technical proficiency and skills and extensive, critical ethical reflection.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original, refined,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fully explained and fully reproducible research design that is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based on an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entirely appropriate choice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of data and methods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It </a:t>
                      </a:r>
                      <a:r>
                        <a:rPr lang="en-US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demonstrates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excellent understanding of appropriate techniques, technical proficiency and skills and critical ethical reflection.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 robust, well explained and mostly reproducible research design that is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based on a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well justified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choice of data and methods.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It demonstrates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competent understanding of analytical techniques, sound technical ability and ethical reflection </a:t>
                      </a:r>
                    </a:p>
                    <a:p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69F7594-F076-E04C-8BE7-79EFBEFF2138}"/>
              </a:ext>
            </a:extLst>
          </p:cNvPr>
          <p:cNvSpPr/>
          <p:nvPr/>
        </p:nvSpPr>
        <p:spPr>
          <a:xfrm>
            <a:off x="7295706" y="615619"/>
            <a:ext cx="1856232" cy="39122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Background research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Multitude of credible sources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Narrative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A pertinent research question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Attribution of ideas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EF99F2-42D8-BE48-974C-EEEB73C62E52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Think about the difference between </a:t>
            </a:r>
            <a:r>
              <a:rPr lang="en-GB" sz="1200" i="1" dirty="0">
                <a:solidFill>
                  <a:srgbClr val="FFFFFF"/>
                </a:solidFill>
              </a:rPr>
              <a:t>robust</a:t>
            </a:r>
            <a:r>
              <a:rPr lang="en-GB" sz="1200" dirty="0">
                <a:solidFill>
                  <a:srgbClr val="FFFFFF"/>
                </a:solidFill>
              </a:rPr>
              <a:t> and </a:t>
            </a:r>
            <a:r>
              <a:rPr lang="en-GB" sz="1200" i="1" dirty="0">
                <a:solidFill>
                  <a:srgbClr val="FFFFFF"/>
                </a:solidFill>
              </a:rPr>
              <a:t>justified </a:t>
            </a:r>
            <a:r>
              <a:rPr lang="en-GB" sz="1200" dirty="0">
                <a:solidFill>
                  <a:srgbClr val="FFFFFF"/>
                </a:solidFill>
              </a:rPr>
              <a:t>in the context of choosing your data and methods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How can you convince the reader that your approach is the most appropriate choice?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Leverage your literature review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endParaRPr lang="en-GB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284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Design 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728748"/>
              </p:ext>
            </p:extLst>
          </p:nvPr>
        </p:nvGraphicFramePr>
        <p:xfrm>
          <a:off x="381000" y="1170686"/>
          <a:ext cx="6559296" cy="385064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15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innovative, expertly explained and fully, easily reproducible research design that is based on an exceptionally robust choice of data and methods.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It demonstrates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creativity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, a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comprehensive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understanding of appropriate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sophisticated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techniques,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exemplary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technical proficiency and skills 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extensive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critical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ethical reflection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15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original, refined,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fully explained and fully reproducible research design that is based on an entirely appropriate choice of data and methods.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It </a:t>
                      </a:r>
                      <a:r>
                        <a:rPr lang="en-US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demonstrates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excellent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understanding of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appropriate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techniques, technical proficiency and skills 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critical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ethical reflection.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ts val="15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15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 robust, well explained and mostly reproducible research design that is based on a well justified choice of data and methods.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It demonstrates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ts val="15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competent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understanding of analytical techniques,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sound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technical ability and ethical reflection </a:t>
                      </a:r>
                    </a:p>
                    <a:p>
                      <a:pPr>
                        <a:lnSpc>
                          <a:spcPts val="1580"/>
                        </a:lnSpc>
                      </a:pP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69F7594-F076-E04C-8BE7-79EFBEFF2138}"/>
              </a:ext>
            </a:extLst>
          </p:cNvPr>
          <p:cNvSpPr/>
          <p:nvPr/>
        </p:nvSpPr>
        <p:spPr>
          <a:xfrm>
            <a:off x="7295706" y="615619"/>
            <a:ext cx="1856232" cy="39122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Background research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Multitude of credible sources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Narrative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A pertinent research question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Attribution of ideas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EF99F2-42D8-BE48-974C-EEEB73C62E52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Again </a:t>
            </a:r>
            <a:r>
              <a:rPr lang="en-GB" sz="1200" i="1" dirty="0">
                <a:solidFill>
                  <a:srgbClr val="FFFFFF"/>
                </a:solidFill>
              </a:rPr>
              <a:t>creativity</a:t>
            </a:r>
            <a:r>
              <a:rPr lang="en-GB" sz="1200" dirty="0">
                <a:solidFill>
                  <a:srgbClr val="FFFFFF"/>
                </a:solidFill>
              </a:rPr>
              <a:t> is important. Find a creative spin and make sure to </a:t>
            </a:r>
            <a:r>
              <a:rPr lang="en-GB" sz="1200" i="1" dirty="0">
                <a:solidFill>
                  <a:srgbClr val="FFFFFF"/>
                </a:solidFill>
              </a:rPr>
              <a:t>explain</a:t>
            </a:r>
            <a:r>
              <a:rPr lang="en-GB" sz="1200" dirty="0">
                <a:solidFill>
                  <a:srgbClr val="FFFFFF"/>
                </a:solidFill>
              </a:rPr>
              <a:t> how it’s creative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Think about how you can beyond just choosing a method and applying it competently 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Try to achieve a level of understanding that would make you comfortable presenting your techniques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Critically, make sure you show your level of understanding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Ethical reflection – give this the time and effort it needs</a:t>
            </a:r>
          </a:p>
        </p:txBody>
      </p:sp>
    </p:spTree>
    <p:extLst>
      <p:ext uri="{BB962C8B-B14F-4D97-AF65-F5344CB8AC3E}">
        <p14:creationId xmlns:p14="http://schemas.microsoft.com/office/powerpoint/2010/main" val="1942999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600" dirty="0"/>
              <a:t>Analysis &amp; Critical Reflection of Findings </a:t>
            </a:r>
            <a:br>
              <a:rPr lang="en-GB" sz="2600" dirty="0"/>
            </a:br>
            <a:endParaRPr lang="en-US" sz="26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090738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are exceptionally well constructed, clear and focused with a seamless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narrative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throughout. The discussion provides exemplary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critical reflection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on the project’s outcomes, strengths and limitations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with extensive links to current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academic and policy (if applicable) debates.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are very well constructed, clear and focused with a well- developed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narrative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throughout. The discussion provides appropriate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critical reflections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on the project’s outcomes, strengths and limitations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with good links to relevant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academic and policy (if applicable) debates.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400" b="0" i="0" u="none" strike="noStrike" cap="none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are cogent and logically constructed argument with a consistent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narrative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throughout.</a:t>
                      </a:r>
                      <a:b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</a:b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Critical reflections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on the project’s outcomes, strengths and limitations </a:t>
                      </a:r>
                      <a:r>
                        <a:rPr lang="en-GB" sz="1400" b="0" i="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are present within the discussion with some linkage to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academic and policy (if applicable) debates. </a:t>
                      </a:r>
                    </a:p>
                    <a:p>
                      <a:endParaRPr lang="en-US" sz="1400" b="0" i="0" u="none" strike="noStrike" cap="none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B8DD44D-A91A-DB45-B09D-CD30453D86C9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Interpretations of results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Narrative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Critical reflection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Critical reflections on the project’s outcomes, strengths, and limitations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If applicable, link to academic and policy debates</a:t>
            </a:r>
          </a:p>
        </p:txBody>
      </p:sp>
    </p:spTree>
    <p:extLst>
      <p:ext uri="{BB962C8B-B14F-4D97-AF65-F5344CB8AC3E}">
        <p14:creationId xmlns:p14="http://schemas.microsoft.com/office/powerpoint/2010/main" val="2703530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600" dirty="0"/>
              <a:t>Analysis &amp; Critical Reflection of Findings </a:t>
            </a:r>
            <a:br>
              <a:rPr lang="en-GB" sz="2600" dirty="0"/>
            </a:br>
            <a:endParaRPr lang="en-US" sz="26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404369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are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exceptionally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well constructed,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clear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focused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with a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seamless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narrative throughout.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discussion provides exemplary critical reflection on the project’s outcomes, strengths and limitations with extensive links to current academic and policy (if applicable) debates.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are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very well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constructed,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clear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focused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with a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well- developed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narrative throughout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The discussion provides appropriate critical reflections on the project’s outcomes, strengths and limitations with good links to relevant academic and policy (if applicable) debates.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are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cogent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logically constructed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argument with a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consistent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narrative throughout.</a:t>
                      </a:r>
                      <a:b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</a:b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Critical reflections on the project’s outcomes, strengths and limitations are present within the discussion with some linkage to academic and policy (if applicable) debates. </a:t>
                      </a:r>
                    </a:p>
                    <a:p>
                      <a:endParaRPr lang="en-US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06EF99F2-42D8-BE48-974C-EEEB73C62E52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Especially relates to your results, discussion, and conclusion sections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The importance of a narrative cannot be stressed enough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Don’t dump your results and describe the obvious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What story are you trying to tell your reader?</a:t>
            </a:r>
          </a:p>
        </p:txBody>
      </p:sp>
    </p:spTree>
    <p:extLst>
      <p:ext uri="{BB962C8B-B14F-4D97-AF65-F5344CB8AC3E}">
        <p14:creationId xmlns:p14="http://schemas.microsoft.com/office/powerpoint/2010/main" val="3431085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600" dirty="0"/>
              <a:t>Analysis &amp; Critical Reflection of Findings </a:t>
            </a:r>
            <a:br>
              <a:rPr lang="en-GB" sz="2600" dirty="0"/>
            </a:br>
            <a:endParaRPr lang="en-US" sz="26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9848983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are exceptionally well constructed, clear and focused with a seamless narrative throughout.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discussion provides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exemplary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critical reflection on the project’s outcomes, strengths and limitations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with extensive links to current academic and policy (if applicable) debates.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are very well constructed, clear and focused with a well- developed narrative throughout.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discussion provides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appropriate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critical reflections on the project’s outcomes, strengths and limitations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with good links to relevant academic and policy (if applicable) debates.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are cogent and logically constructed argument with a consistent narrative throughout.</a:t>
                      </a:r>
                      <a:b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</a:b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Critical reflections on the project’s outcomes, strengths and limitations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are present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within the discussion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with some linkage to academic and policy (if applicable) debates. </a:t>
                      </a:r>
                    </a:p>
                    <a:p>
                      <a:endParaRPr lang="en-US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06EF99F2-42D8-BE48-974C-EEEB73C62E52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You understanding your project’s outcomes, strengths, and limitations better than anyone</a:t>
            </a:r>
          </a:p>
          <a:p>
            <a:pPr marL="28575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While you’re working through your data, write notes somewhere of your thoughts. It will make it a lot easier to write reflections later 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Notice that how amazing your results are is not what’s being evaluated here. It’s how you interpret and reflect upon them</a:t>
            </a:r>
          </a:p>
        </p:txBody>
      </p:sp>
    </p:spTree>
    <p:extLst>
      <p:ext uri="{BB962C8B-B14F-4D97-AF65-F5344CB8AC3E}">
        <p14:creationId xmlns:p14="http://schemas.microsoft.com/office/powerpoint/2010/main" val="6952407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600" dirty="0"/>
              <a:t>Analysis &amp; Critical Reflection of Findings </a:t>
            </a:r>
            <a:br>
              <a:rPr lang="en-GB" sz="2600" dirty="0"/>
            </a:br>
            <a:endParaRPr lang="en-US" sz="26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396095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are exceptionally well constructed, clear and focused with a seamless narrative throughout. The discussion provides exemplary critical reflection on the project’s outcomes, strengths and limitations with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extensive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links to current academic and policy (if applicable) debates.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are very well constructed, clear and focused with a well- developed narrative throughout. The discussion provides appropriate critical reflections on the project’s outcomes, strengths and limitations with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good links to relevant academic and policy (if applicable) debates.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Interpretations of results are cogent and logically constructed argument with a consistent narrative throughout.</a:t>
                      </a:r>
                      <a:b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</a:b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Critical reflections on the project’s outcomes, strengths and limitations are present within the discussion with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some linkage to academic and policy (if applicable) debates. </a:t>
                      </a:r>
                    </a:p>
                    <a:p>
                      <a:endParaRPr lang="en-US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06EF99F2-42D8-BE48-974C-EEEB73C62E52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If applicable (and it probably is applicable in some way), tie in your discussion to the bigger picture</a:t>
            </a:r>
          </a:p>
          <a:p>
            <a:pPr marL="28575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Spend a bit of time doing research on any debates in your field</a:t>
            </a:r>
          </a:p>
          <a:p>
            <a:pPr marL="28575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Could just be a chat with someone </a:t>
            </a:r>
          </a:p>
        </p:txBody>
      </p:sp>
    </p:spTree>
    <p:extLst>
      <p:ext uri="{BB962C8B-B14F-4D97-AF65-F5344CB8AC3E}">
        <p14:creationId xmlns:p14="http://schemas.microsoft.com/office/powerpoint/2010/main" val="3157622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Visualisation &amp; Communication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727576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are entirely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appropriate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and insightful for the data and analysis, and are of publication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quality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Visualisations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convey information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expertly, demonstrating innovation and excellent design practice. The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writing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throughout is of exceptional quality, engaging and clear, being of publication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quality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are highly capable and refined for the data and analysis, and are of high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quality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Visualisations effectively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convey information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and demonstrate excellent design practice. The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writing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is of very high quality, engaging and clear.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are clear and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appropriate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/effective but would benefit from slight improvements (e.g. too much irrelevant detail, or limitations in the visualisation type selected). The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writing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is of adequate quality and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clear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</a:t>
                      </a:r>
                    </a:p>
                    <a:p>
                      <a:endParaRPr lang="en-US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109F94FC-8C95-F64A-9CF1-F52AF5A88710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Quality of visualisations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Appropriateness of visualisations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Quality of writing</a:t>
            </a:r>
          </a:p>
        </p:txBody>
      </p:sp>
    </p:spTree>
    <p:extLst>
      <p:ext uri="{BB962C8B-B14F-4D97-AF65-F5344CB8AC3E}">
        <p14:creationId xmlns:p14="http://schemas.microsoft.com/office/powerpoint/2010/main" val="567715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Visualisation &amp; Communication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961920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are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entirely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appropriate 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insightful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for the data and analysis, and are of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publication quality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 convey information expertly, demonstrating innovation and excellent design practice. The writing throughout is of exceptional quality, engaging and clear, being of publication quality.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are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highly capable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refined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for the data and analysis, and are of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high quality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Visualisations effectively convey information and demonstrate excellent design practice. The writing is of very high quality, engaging and clear.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are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clear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and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appropriate/effective</a:t>
                      </a:r>
                      <a:r>
                        <a:rPr lang="en-GB" sz="1400" b="1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but would benefit from slight improvements (e.g. too much irrelevant detail, or limitations in the visualisation type selected). The writing is of adequate quality and clear. </a:t>
                      </a:r>
                    </a:p>
                    <a:p>
                      <a:endParaRPr lang="en-US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06EF99F2-42D8-BE48-974C-EEEB73C62E52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Think about what information could I visualise that would really add value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If you need inspiration, follow relevant accounts on twitter or  other social media. 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Think about (or Google) what makes the difference between okay and fantastic visualisations </a:t>
            </a:r>
          </a:p>
        </p:txBody>
      </p:sp>
    </p:spTree>
    <p:extLst>
      <p:ext uri="{BB962C8B-B14F-4D97-AF65-F5344CB8AC3E}">
        <p14:creationId xmlns:p14="http://schemas.microsoft.com/office/powerpoint/2010/main" val="1705786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9BA18-BD98-AB46-932A-73D8BB120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C6CDC-F79B-0C4B-8D96-85D34A7E3F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GB" dirty="0"/>
              <a:t>Unpicking the mark scheme</a:t>
            </a:r>
          </a:p>
          <a:p>
            <a:pPr>
              <a:spcAft>
                <a:spcPts val="1200"/>
              </a:spcAft>
            </a:pPr>
            <a:r>
              <a:rPr lang="en-GB" dirty="0"/>
              <a:t>Before you start</a:t>
            </a:r>
          </a:p>
          <a:p>
            <a:pPr>
              <a:spcAft>
                <a:spcPts val="1200"/>
              </a:spcAft>
            </a:pPr>
            <a:r>
              <a:rPr lang="en-GB" dirty="0"/>
              <a:t>Unpicking the dissertation</a:t>
            </a:r>
          </a:p>
          <a:p>
            <a:pPr>
              <a:spcAft>
                <a:spcPts val="1200"/>
              </a:spcAft>
            </a:pPr>
            <a:r>
              <a:rPr lang="en-GB" dirty="0"/>
              <a:t>General tips</a:t>
            </a:r>
          </a:p>
        </p:txBody>
      </p:sp>
    </p:spTree>
    <p:extLst>
      <p:ext uri="{BB962C8B-B14F-4D97-AF65-F5344CB8AC3E}">
        <p14:creationId xmlns:p14="http://schemas.microsoft.com/office/powerpoint/2010/main" val="1038563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Visualisation &amp; Communication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6499316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are entirely appropriate and insightful for the data and analysis, and are of publication quality.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convey information expertly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, demonstrating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innovation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and excellent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design practice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writing throughout is of exceptional quality, engaging and clear, being of publication quality.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are highly capable and refined for the data and analysis, and are of high quality.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effectively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convey information and demonstrate excellent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design practice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writing is of very high quality, engaging and clear.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are clear and appropriate/effective but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would benefit from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slight improvements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(e.g. too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much irrelevant detail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, or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limitations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in the visualisation type selected).</a:t>
                      </a: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The writing is of adequate quality and clear. </a:t>
                      </a:r>
                    </a:p>
                    <a:p>
                      <a:endParaRPr lang="en-US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06EF99F2-42D8-BE48-974C-EEEB73C62E52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What is the goal of your visualisation, figure, map, or table?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Make sure the reader can understand without having to read the text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Don’t visualise everything you can for the sake of it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Don’t throw in a visualisation that might look cool but doesn’t ad much value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Ask a friend or your supervisor for their thoughts</a:t>
            </a:r>
          </a:p>
        </p:txBody>
      </p:sp>
    </p:spTree>
    <p:extLst>
      <p:ext uri="{BB962C8B-B14F-4D97-AF65-F5344CB8AC3E}">
        <p14:creationId xmlns:p14="http://schemas.microsoft.com/office/powerpoint/2010/main" val="2462545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Visualisation &amp; Communication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836835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are entirely appropriate and insightful for the data and analysis, and are of publication quality. Visualisations convey information expertly, demonstrating innovation and excellent design practice.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writing throughout is of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exceptional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quality, engaging and clear, being of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publication quality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are highly capable and refined for the data and analysis, and are of high quality. Visualisations effectively convey information and demonstrate excellent design practice.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writing is of very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high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quality, engaging and clear.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Visualisations, maps, figures and outputs are clear and appropriate/effective but would benefit from slight improvements (e.g. too much irrelevant detail, or limitations in the visualisation type selected). 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writing is of </a:t>
                      </a:r>
                      <a:r>
                        <a:rPr lang="en-GB" sz="1400" b="1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adequate</a:t>
                      </a:r>
                      <a:r>
                        <a:rPr lang="en-GB" sz="14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quality and clear. </a:t>
                      </a:r>
                    </a:p>
                    <a:p>
                      <a:endParaRPr lang="en-US" sz="1400" b="0" i="0" u="none" strike="noStrike" cap="non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06EF99F2-42D8-BE48-974C-EEEB73C62E52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Whether you’re a natural born writer or not, exceptional quality writing requires time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You need time to write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You need time to revise and edit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You need a bit of courage to potentially slash or rewrite a section that might have taken you ages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It can be hard to proofread your own work, so consider helping each other out</a:t>
            </a:r>
          </a:p>
        </p:txBody>
      </p:sp>
    </p:spTree>
    <p:extLst>
      <p:ext uri="{BB962C8B-B14F-4D97-AF65-F5344CB8AC3E}">
        <p14:creationId xmlns:p14="http://schemas.microsoft.com/office/powerpoint/2010/main" val="522068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B92EA-2178-614F-B8C2-D16150D10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Takeaways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9ACC1E-EA2C-7E48-AA3C-F41176C59A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GB" dirty="0"/>
              <a:t>Really read the mark scheme. </a:t>
            </a:r>
          </a:p>
          <a:p>
            <a:pPr>
              <a:spcAft>
                <a:spcPts val="1200"/>
              </a:spcAft>
            </a:pPr>
            <a:r>
              <a:rPr lang="en-GB" dirty="0"/>
              <a:t>Consult it every once in a while to see what you can do to get more points.</a:t>
            </a:r>
          </a:p>
          <a:p>
            <a:pPr>
              <a:spcAft>
                <a:spcPts val="1200"/>
              </a:spcAft>
            </a:pPr>
            <a:r>
              <a:rPr lang="en-GB" dirty="0"/>
              <a:t>Aim for the best you possibly can. There is no reason not to. </a:t>
            </a:r>
          </a:p>
          <a:p>
            <a:pPr>
              <a:spcAft>
                <a:spcPts val="1200"/>
              </a:spcAft>
            </a:pPr>
            <a:r>
              <a:rPr lang="en-GB" dirty="0"/>
              <a:t>Remember the </a:t>
            </a:r>
            <a:r>
              <a:rPr lang="en-GB" i="1" dirty="0"/>
              <a:t>goal</a:t>
            </a:r>
            <a:r>
              <a:rPr lang="en-GB" dirty="0"/>
              <a:t> of your dissertation </a:t>
            </a:r>
            <a:r>
              <a:rPr lang="en-GB" i="1" dirty="0"/>
              <a:t>is the dissertation</a:t>
            </a:r>
            <a:r>
              <a:rPr lang="en-GB" dirty="0"/>
              <a:t>. </a:t>
            </a:r>
          </a:p>
          <a:p>
            <a:pPr>
              <a:spcAft>
                <a:spcPts val="1200"/>
              </a:spcAft>
            </a:pPr>
            <a:r>
              <a:rPr lang="en-GB" dirty="0"/>
              <a:t>It’s worth so much of your final grade, so give the paper the time it deserves. </a:t>
            </a:r>
          </a:p>
          <a:p>
            <a:pPr>
              <a:spcAft>
                <a:spcPts val="1200"/>
              </a:spcAft>
            </a:pPr>
            <a:r>
              <a:rPr lang="en-GB" dirty="0"/>
              <a:t>If you have other goals, like trying to make a tool that you will sell for millions, do it, but later. </a:t>
            </a:r>
          </a:p>
        </p:txBody>
      </p:sp>
    </p:spTree>
    <p:extLst>
      <p:ext uri="{BB962C8B-B14F-4D97-AF65-F5344CB8AC3E}">
        <p14:creationId xmlns:p14="http://schemas.microsoft.com/office/powerpoint/2010/main" val="15613812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Before you start</a:t>
            </a: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Writing / formatting tools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E1A5DA-0027-6544-8534-0F72638F3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175" y="1510420"/>
            <a:ext cx="1623364" cy="6523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4D0277-B628-0B40-84DE-B3790D7BF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3773" y="2389583"/>
            <a:ext cx="4236712" cy="25357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6C7A47-F933-254F-BA8C-D47F82C9A0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191" y="1328438"/>
            <a:ext cx="1441280" cy="99780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C56A44-A055-254F-AADD-09F88A56CF5E}"/>
              </a:ext>
            </a:extLst>
          </p:cNvPr>
          <p:cNvCxnSpPr/>
          <p:nvPr/>
        </p:nvCxnSpPr>
        <p:spPr>
          <a:xfrm>
            <a:off x="4237265" y="1243622"/>
            <a:ext cx="0" cy="368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0A14FD3-97A6-9E44-A567-73E9232538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8378" y="1945415"/>
            <a:ext cx="2172380" cy="297996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C659DA6-3836-0144-9ED5-E66C875FE6AE}"/>
              </a:ext>
            </a:extLst>
          </p:cNvPr>
          <p:cNvSpPr/>
          <p:nvPr/>
        </p:nvSpPr>
        <p:spPr>
          <a:xfrm>
            <a:off x="7119257" y="2843150"/>
            <a:ext cx="1885950" cy="2231165"/>
          </a:xfrm>
          <a:prstGeom prst="rect">
            <a:avLst/>
          </a:prstGeom>
          <a:solidFill>
            <a:srgbClr val="FFFFFF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44650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 Manager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470E9C-B43C-FF42-8D11-938BB3B25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902" y="1508057"/>
            <a:ext cx="2159000" cy="1244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286E1D-AEB3-E64A-9BA1-49045C84D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231" y="1769705"/>
            <a:ext cx="1235787" cy="10273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2C83F0-0EEA-AF4B-B14D-F93E8D9FF5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7068" y="3498326"/>
            <a:ext cx="2222804" cy="7565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CFB9B8A-3BE3-A94E-A96F-8ADBB4CFA047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Word plug-in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Browser plug-in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Download / select the correct citation style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Insert the citation quickly while you’re writing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One-click bibliography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endParaRPr lang="en-GB" sz="12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 Manager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068D7E-C85D-694D-860C-E2D248FB1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35" y="1479289"/>
            <a:ext cx="8074478" cy="249516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4A3814-3A00-A94B-988F-941B791DDE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6711" y="229018"/>
            <a:ext cx="1456115" cy="83940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EB8D448-31F8-2448-B3A5-006892976F70}"/>
              </a:ext>
            </a:extLst>
          </p:cNvPr>
          <p:cNvSpPr/>
          <p:nvPr/>
        </p:nvSpPr>
        <p:spPr>
          <a:xfrm>
            <a:off x="1" y="4433207"/>
            <a:ext cx="9144000" cy="71029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88900" lvl="0">
              <a:spcAft>
                <a:spcPts val="1200"/>
              </a:spcAft>
              <a:buClr>
                <a:schemeClr val="tx2"/>
              </a:buClr>
            </a:pPr>
            <a:r>
              <a:rPr lang="en-GB" sz="1200" b="1" dirty="0">
                <a:solidFill>
                  <a:srgbClr val="FFFFFF"/>
                </a:solidFill>
              </a:rPr>
              <a:t>Useful Extensions</a:t>
            </a:r>
            <a:r>
              <a:rPr lang="en-GB" sz="1200" dirty="0">
                <a:solidFill>
                  <a:srgbClr val="FFFFFF"/>
                </a:solidFill>
              </a:rPr>
              <a:t>: Word plug in, browser plug in, </a:t>
            </a:r>
            <a:r>
              <a:rPr lang="en-GB" sz="1200" dirty="0" err="1">
                <a:solidFill>
                  <a:srgbClr val="FFFFFF"/>
                </a:solidFill>
              </a:rPr>
              <a:t>Zotfile</a:t>
            </a:r>
            <a:endParaRPr lang="en-GB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9626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Literature Review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2C247B-DBB0-7741-A7A4-37C04640B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220209"/>
            <a:ext cx="8520600" cy="361233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85697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Backups, backups, backups</a:t>
            </a:r>
            <a:endParaRPr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xfrm>
            <a:off x="311700" y="1513449"/>
            <a:ext cx="3999900" cy="3055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800"/>
              </a:spcAft>
            </a:pPr>
            <a:r>
              <a:rPr lang="en-GB" dirty="0"/>
              <a:t>Google Drive</a:t>
            </a:r>
          </a:p>
          <a:p>
            <a:pPr marL="285750" indent="-285750">
              <a:spcAft>
                <a:spcPts val="1800"/>
              </a:spcAft>
            </a:pPr>
            <a:r>
              <a:rPr lang="en-GB" dirty="0"/>
              <a:t>Version control (manual or Git)</a:t>
            </a:r>
          </a:p>
          <a:p>
            <a:pPr marL="285750" indent="-285750">
              <a:spcAft>
                <a:spcPts val="1800"/>
              </a:spcAft>
            </a:pPr>
            <a:r>
              <a:rPr lang="en-GB" dirty="0"/>
              <a:t>GitHub</a:t>
            </a:r>
          </a:p>
          <a:p>
            <a:pPr marL="285750" indent="-285750">
              <a:spcAft>
                <a:spcPts val="1800"/>
              </a:spcAft>
            </a:pPr>
            <a:r>
              <a:rPr lang="en-GB" dirty="0"/>
              <a:t>Emails to yourself</a:t>
            </a:r>
          </a:p>
          <a:p>
            <a:pPr marL="285750" indent="-285750">
              <a:spcAft>
                <a:spcPts val="1800"/>
              </a:spcAft>
            </a:pPr>
            <a:r>
              <a:rPr lang="en-GB" dirty="0"/>
              <a:t>Spastically pressing ctrl / </a:t>
            </a:r>
            <a:r>
              <a:rPr lang="en-GB" dirty="0" err="1"/>
              <a:t>cmd</a:t>
            </a:r>
            <a:r>
              <a:rPr lang="en-GB" dirty="0"/>
              <a:t> + 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CD7C67-C0E4-8344-BE85-4CA752662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5570" y="1397762"/>
            <a:ext cx="1743220" cy="34164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F224EA-E98D-AB43-95A3-A8E0E9289ECB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i="1" dirty="0">
                <a:solidFill>
                  <a:srgbClr val="FFFFFF"/>
                </a:solidFill>
              </a:rPr>
              <a:t>“My computer crashed while I was running my code and I lost all my documents” </a:t>
            </a:r>
            <a:r>
              <a:rPr lang="en-GB" sz="1200" dirty="0">
                <a:solidFill>
                  <a:srgbClr val="FFFFFF"/>
                </a:solidFill>
              </a:rPr>
              <a:t>is not an excuse. We’re in 2020.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Assume your computer will crash at some point. Assume that your cat might spill your diet coke on your laptop. Plan for those scenarios.  </a:t>
            </a:r>
          </a:p>
        </p:txBody>
      </p:sp>
    </p:spTree>
    <p:extLst>
      <p:ext uri="{BB962C8B-B14F-4D97-AF65-F5344CB8AC3E}">
        <p14:creationId xmlns:p14="http://schemas.microsoft.com/office/powerpoint/2010/main" val="2770068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BD61-DA87-EF4C-9EA2-2A8F9077E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Planning. Easier said than done.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837E1F-041A-844C-B765-DF144CC2E2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 algn="ctr">
              <a:buNone/>
            </a:pPr>
            <a:r>
              <a:rPr lang="en-GB" sz="1800" b="1" dirty="0">
                <a:solidFill>
                  <a:schemeClr val="tx1"/>
                </a:solidFill>
              </a:rPr>
              <a:t>REALITY</a:t>
            </a:r>
            <a:endParaRPr lang="en-GB" b="1" dirty="0">
              <a:solidFill>
                <a:schemeClr val="tx1"/>
              </a:solidFill>
            </a:endParaRPr>
          </a:p>
          <a:p>
            <a:endParaRPr lang="en-GB" dirty="0"/>
          </a:p>
          <a:p>
            <a:pPr>
              <a:spcAft>
                <a:spcPts val="600"/>
              </a:spcAft>
            </a:pPr>
            <a:r>
              <a:rPr lang="en-GB" dirty="0"/>
              <a:t>Unless you’re a superhuman who manages time perfectly, </a:t>
            </a:r>
            <a:r>
              <a:rPr lang="en-GB" i="1" dirty="0"/>
              <a:t>planning</a:t>
            </a:r>
            <a:r>
              <a:rPr lang="en-GB" dirty="0"/>
              <a:t> something you’ve never done before </a:t>
            </a:r>
            <a:r>
              <a:rPr lang="en-GB" i="1" dirty="0"/>
              <a:t>is hard</a:t>
            </a:r>
            <a:r>
              <a:rPr lang="en-GB" dirty="0"/>
              <a:t>.</a:t>
            </a:r>
          </a:p>
          <a:p>
            <a:pPr>
              <a:spcAft>
                <a:spcPts val="600"/>
              </a:spcAft>
            </a:pPr>
            <a:r>
              <a:rPr lang="en-GB" dirty="0"/>
              <a:t>Unless you fall deeply in love with your work, </a:t>
            </a:r>
            <a:r>
              <a:rPr lang="en-GB" i="1" dirty="0"/>
              <a:t>you will probably procrastinate </a:t>
            </a:r>
            <a:r>
              <a:rPr lang="en-GB" dirty="0"/>
              <a:t>at some point. </a:t>
            </a:r>
          </a:p>
          <a:p>
            <a:pPr>
              <a:spcAft>
                <a:spcPts val="600"/>
              </a:spcAft>
            </a:pPr>
            <a:r>
              <a:rPr lang="en-GB" dirty="0"/>
              <a:t>Computers crash. Code stops working. </a:t>
            </a:r>
          </a:p>
          <a:p>
            <a:pPr>
              <a:spcAft>
                <a:spcPts val="600"/>
              </a:spcAft>
            </a:pPr>
            <a:r>
              <a:rPr lang="en-GB" dirty="0"/>
              <a:t>Life will happen. Your water boiler might break. You might have to move flats. Your entire family might decide Aug 20</a:t>
            </a:r>
            <a:r>
              <a:rPr lang="en-GB" baseline="30000" dirty="0"/>
              <a:t>th</a:t>
            </a:r>
            <a:r>
              <a:rPr lang="en-GB" dirty="0"/>
              <a:t> is the best time to enjoy London’s one week of summer.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522E96-5C23-0349-8D06-A6DFEEC64A2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700" indent="0" algn="ctr">
              <a:buNone/>
            </a:pPr>
            <a:r>
              <a:rPr lang="en-GB" sz="1800" b="1" dirty="0">
                <a:solidFill>
                  <a:schemeClr val="tx1"/>
                </a:solidFill>
              </a:rPr>
              <a:t>WHAT DO TO ABOUT IT</a:t>
            </a:r>
            <a:endParaRPr lang="en-GB" b="1" dirty="0">
              <a:solidFill>
                <a:schemeClr val="tx1"/>
              </a:solidFill>
            </a:endParaRPr>
          </a:p>
          <a:p>
            <a:endParaRPr lang="en-GB" dirty="0"/>
          </a:p>
          <a:p>
            <a:pPr>
              <a:spcAft>
                <a:spcPts val="600"/>
              </a:spcAft>
            </a:pPr>
            <a:r>
              <a:rPr lang="en-GB" dirty="0"/>
              <a:t>Look at your calendar and set a realistic timeline. </a:t>
            </a:r>
          </a:p>
          <a:p>
            <a:pPr>
              <a:spcAft>
                <a:spcPts val="600"/>
              </a:spcAft>
            </a:pPr>
            <a:r>
              <a:rPr lang="en-GB" dirty="0"/>
              <a:t>Set </a:t>
            </a:r>
            <a:r>
              <a:rPr lang="en-GB" b="1" dirty="0"/>
              <a:t>hard</a:t>
            </a:r>
            <a:r>
              <a:rPr lang="en-GB" dirty="0"/>
              <a:t> </a:t>
            </a:r>
            <a:r>
              <a:rPr lang="en-GB" b="1" dirty="0"/>
              <a:t>interim</a:t>
            </a:r>
            <a:r>
              <a:rPr lang="en-GB" dirty="0"/>
              <a:t> </a:t>
            </a:r>
            <a:r>
              <a:rPr lang="en-GB" b="1" dirty="0"/>
              <a:t>deadlines</a:t>
            </a:r>
            <a:r>
              <a:rPr lang="en-GB" dirty="0"/>
              <a:t>. </a:t>
            </a:r>
          </a:p>
          <a:p>
            <a:pPr>
              <a:spcAft>
                <a:spcPts val="600"/>
              </a:spcAft>
            </a:pPr>
            <a:r>
              <a:rPr lang="en-GB" dirty="0"/>
              <a:t>Commit to them by emailing them to your supervisor. “I will send you X by July 2</a:t>
            </a:r>
            <a:r>
              <a:rPr lang="en-GB" baseline="30000" dirty="0"/>
              <a:t>nd</a:t>
            </a:r>
            <a:r>
              <a:rPr lang="en-GB" dirty="0"/>
              <a:t> ”</a:t>
            </a:r>
          </a:p>
          <a:p>
            <a:pPr>
              <a:spcAft>
                <a:spcPts val="600"/>
              </a:spcAft>
            </a:pPr>
            <a:r>
              <a:rPr lang="en-GB" dirty="0"/>
              <a:t>Meet those deadlines. Pulling an all-nighter on July 1</a:t>
            </a:r>
            <a:r>
              <a:rPr lang="en-GB" baseline="30000" dirty="0"/>
              <a:t>st</a:t>
            </a:r>
            <a:r>
              <a:rPr lang="en-GB" dirty="0"/>
              <a:t> is better than Aug 23</a:t>
            </a:r>
            <a:r>
              <a:rPr lang="en-GB" baseline="30000" dirty="0"/>
              <a:t>rd</a:t>
            </a:r>
            <a:r>
              <a:rPr lang="en-GB" dirty="0"/>
              <a:t> .</a:t>
            </a:r>
          </a:p>
          <a:p>
            <a:pPr>
              <a:spcAft>
                <a:spcPts val="600"/>
              </a:spcAft>
            </a:pPr>
            <a:r>
              <a:rPr lang="en-GB" dirty="0"/>
              <a:t>Buffer time. </a:t>
            </a:r>
          </a:p>
          <a:p>
            <a:pPr>
              <a:spcAft>
                <a:spcPts val="600"/>
              </a:spcAft>
            </a:pPr>
            <a:r>
              <a:rPr lang="en-GB" dirty="0"/>
              <a:t>Set a date when you stop analysing and start writing. </a:t>
            </a:r>
          </a:p>
          <a:p>
            <a:endParaRPr lang="en-GB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913104DA-5213-EB48-94C4-7990A6985F00}"/>
              </a:ext>
            </a:extLst>
          </p:cNvPr>
          <p:cNvSpPr/>
          <p:nvPr/>
        </p:nvSpPr>
        <p:spPr>
          <a:xfrm rot="5400000">
            <a:off x="3074301" y="2810776"/>
            <a:ext cx="3214540" cy="301658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127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Unpicking the Mark Scheme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B92EA-2178-614F-B8C2-D16150D10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Takeaways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9ACC1E-EA2C-7E48-AA3C-F41176C59A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GB" dirty="0"/>
              <a:t>Set up your environment before you start.</a:t>
            </a:r>
          </a:p>
          <a:p>
            <a:pPr>
              <a:spcAft>
                <a:spcPts val="600"/>
              </a:spcAft>
            </a:pPr>
            <a:r>
              <a:rPr lang="en-GB" dirty="0"/>
              <a:t>Choose a writing / formatting tool that you can confidently use. </a:t>
            </a:r>
          </a:p>
          <a:p>
            <a:pPr>
              <a:spcAft>
                <a:spcPts val="600"/>
              </a:spcAft>
            </a:pPr>
            <a:r>
              <a:rPr lang="en-GB" dirty="0"/>
              <a:t>Choose a reference manager and stick with it.</a:t>
            </a:r>
          </a:p>
          <a:p>
            <a:pPr>
              <a:spcAft>
                <a:spcPts val="600"/>
              </a:spcAft>
            </a:pPr>
            <a:r>
              <a:rPr lang="en-GB" dirty="0"/>
              <a:t>While reading your literature, record your notes in some systematic way.</a:t>
            </a:r>
          </a:p>
          <a:p>
            <a:pPr>
              <a:spcAft>
                <a:spcPts val="600"/>
              </a:spcAft>
            </a:pPr>
            <a:r>
              <a:rPr lang="en-GB" dirty="0"/>
              <a:t>Backups, backups, backups.</a:t>
            </a:r>
          </a:p>
          <a:p>
            <a:pPr>
              <a:spcAft>
                <a:spcPts val="600"/>
              </a:spcAft>
            </a:pPr>
            <a:r>
              <a:rPr lang="en-GB" dirty="0"/>
              <a:t>Assume worst case scenarios.</a:t>
            </a:r>
          </a:p>
          <a:p>
            <a:pPr>
              <a:spcAft>
                <a:spcPts val="600"/>
              </a:spcAft>
            </a:pPr>
            <a:r>
              <a:rPr lang="en-GB" dirty="0"/>
              <a:t>Plan. Set deadlines. Meet them. </a:t>
            </a:r>
          </a:p>
          <a:p>
            <a:pPr>
              <a:spcAft>
                <a:spcPts val="600"/>
              </a:spcAft>
            </a:pPr>
            <a:endParaRPr lang="en-GB" dirty="0"/>
          </a:p>
          <a:p>
            <a:pPr>
              <a:spcAft>
                <a:spcPts val="600"/>
              </a:spcAft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43090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Dissecting the Dissertation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59403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D2920B-1E18-FB40-82DD-CFCCE94B031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GB" sz="2800" dirty="0"/>
              <a:t>Dissertation </a:t>
            </a:r>
          </a:p>
          <a:p>
            <a:pPr marL="114300" indent="0">
              <a:buNone/>
            </a:pPr>
            <a:r>
              <a:rPr lang="en-GB" sz="2800" dirty="0"/>
              <a:t>Structure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FD893A-1974-9543-8D62-C99647854A36}"/>
              </a:ext>
            </a:extLst>
          </p:cNvPr>
          <p:cNvSpPr/>
          <p:nvPr/>
        </p:nvSpPr>
        <p:spPr>
          <a:xfrm>
            <a:off x="402336" y="724200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Preamble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4109C9-1BB0-8B4D-94A7-000C7BEBAB84}"/>
              </a:ext>
            </a:extLst>
          </p:cNvPr>
          <p:cNvSpPr/>
          <p:nvPr/>
        </p:nvSpPr>
        <p:spPr>
          <a:xfrm>
            <a:off x="402336" y="1225573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5D805A-5BF2-D04F-87D3-9EA6E86B497C}"/>
              </a:ext>
            </a:extLst>
          </p:cNvPr>
          <p:cNvSpPr/>
          <p:nvPr/>
        </p:nvSpPr>
        <p:spPr>
          <a:xfrm>
            <a:off x="402336" y="3732438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Bibliography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B65467F-C5CC-3B44-A165-C65F3B37708B}"/>
              </a:ext>
            </a:extLst>
          </p:cNvPr>
          <p:cNvSpPr/>
          <p:nvPr/>
        </p:nvSpPr>
        <p:spPr>
          <a:xfrm>
            <a:off x="402336" y="4233813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Appendices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4A2427-062B-514D-B0F8-994F1A3A8CF2}"/>
              </a:ext>
            </a:extLst>
          </p:cNvPr>
          <p:cNvSpPr/>
          <p:nvPr/>
        </p:nvSpPr>
        <p:spPr>
          <a:xfrm>
            <a:off x="402336" y="2228319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Data &amp; Methods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28A406-DCCE-F347-B001-D9F55F9DD697}"/>
              </a:ext>
            </a:extLst>
          </p:cNvPr>
          <p:cNvSpPr/>
          <p:nvPr/>
        </p:nvSpPr>
        <p:spPr>
          <a:xfrm>
            <a:off x="402336" y="2729692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Results &amp; Discussion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8FA784-2D59-5B42-BAB3-8CBB3D4A6DB5}"/>
              </a:ext>
            </a:extLst>
          </p:cNvPr>
          <p:cNvSpPr/>
          <p:nvPr/>
        </p:nvSpPr>
        <p:spPr>
          <a:xfrm>
            <a:off x="402336" y="3231065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0971C7-F786-C144-B2DC-C3BD95780C38}"/>
              </a:ext>
            </a:extLst>
          </p:cNvPr>
          <p:cNvSpPr/>
          <p:nvPr/>
        </p:nvSpPr>
        <p:spPr>
          <a:xfrm>
            <a:off x="402336" y="1726946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Literature Review</a:t>
            </a:r>
          </a:p>
        </p:txBody>
      </p:sp>
    </p:spTree>
    <p:extLst>
      <p:ext uri="{BB962C8B-B14F-4D97-AF65-F5344CB8AC3E}">
        <p14:creationId xmlns:p14="http://schemas.microsoft.com/office/powerpoint/2010/main" val="35422310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D2920B-1E18-FB40-82DD-CFCCE94B031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GB" sz="2800" dirty="0"/>
              <a:t>Order it will be in the final paper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FD893A-1974-9543-8D62-C99647854A36}"/>
              </a:ext>
            </a:extLst>
          </p:cNvPr>
          <p:cNvSpPr/>
          <p:nvPr/>
        </p:nvSpPr>
        <p:spPr>
          <a:xfrm>
            <a:off x="402336" y="724200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Preamble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4109C9-1BB0-8B4D-94A7-000C7BEBAB84}"/>
              </a:ext>
            </a:extLst>
          </p:cNvPr>
          <p:cNvSpPr/>
          <p:nvPr/>
        </p:nvSpPr>
        <p:spPr>
          <a:xfrm>
            <a:off x="402336" y="1226961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5D805A-5BF2-D04F-87D3-9EA6E86B497C}"/>
              </a:ext>
            </a:extLst>
          </p:cNvPr>
          <p:cNvSpPr/>
          <p:nvPr/>
        </p:nvSpPr>
        <p:spPr>
          <a:xfrm>
            <a:off x="402336" y="3740766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Bibliography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B65467F-C5CC-3B44-A165-C65F3B37708B}"/>
              </a:ext>
            </a:extLst>
          </p:cNvPr>
          <p:cNvSpPr/>
          <p:nvPr/>
        </p:nvSpPr>
        <p:spPr>
          <a:xfrm>
            <a:off x="402336" y="4243527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Appendices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4A2427-062B-514D-B0F8-994F1A3A8CF2}"/>
              </a:ext>
            </a:extLst>
          </p:cNvPr>
          <p:cNvSpPr/>
          <p:nvPr/>
        </p:nvSpPr>
        <p:spPr>
          <a:xfrm>
            <a:off x="402336" y="2232483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Data &amp; Methods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28A406-DCCE-F347-B001-D9F55F9DD697}"/>
              </a:ext>
            </a:extLst>
          </p:cNvPr>
          <p:cNvSpPr/>
          <p:nvPr/>
        </p:nvSpPr>
        <p:spPr>
          <a:xfrm>
            <a:off x="402336" y="2735244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Results &amp; Discussion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8FA784-2D59-5B42-BAB3-8CBB3D4A6DB5}"/>
              </a:ext>
            </a:extLst>
          </p:cNvPr>
          <p:cNvSpPr/>
          <p:nvPr/>
        </p:nvSpPr>
        <p:spPr>
          <a:xfrm>
            <a:off x="402336" y="3238005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0971C7-F786-C144-B2DC-C3BD95780C38}"/>
              </a:ext>
            </a:extLst>
          </p:cNvPr>
          <p:cNvSpPr/>
          <p:nvPr/>
        </p:nvSpPr>
        <p:spPr>
          <a:xfrm>
            <a:off x="402336" y="1729722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Literature Review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4D94780-56F1-E647-AEE2-8F78DB504E95}"/>
              </a:ext>
            </a:extLst>
          </p:cNvPr>
          <p:cNvSpPr>
            <a:spLocks noChangeAspect="1"/>
          </p:cNvSpPr>
          <p:nvPr/>
        </p:nvSpPr>
        <p:spPr>
          <a:xfrm>
            <a:off x="152826" y="670822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0A936FC-9906-074E-8CD5-A06A5448F012}"/>
              </a:ext>
            </a:extLst>
          </p:cNvPr>
          <p:cNvSpPr>
            <a:spLocks noChangeAspect="1"/>
          </p:cNvSpPr>
          <p:nvPr/>
        </p:nvSpPr>
        <p:spPr>
          <a:xfrm>
            <a:off x="152826" y="1173583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267990-3BFA-914C-AFE1-DBDC86691E79}"/>
              </a:ext>
            </a:extLst>
          </p:cNvPr>
          <p:cNvSpPr>
            <a:spLocks noChangeAspect="1"/>
          </p:cNvSpPr>
          <p:nvPr/>
        </p:nvSpPr>
        <p:spPr>
          <a:xfrm>
            <a:off x="152826" y="1676344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FBCC87F-506E-1547-9607-16DB9ED2A154}"/>
              </a:ext>
            </a:extLst>
          </p:cNvPr>
          <p:cNvSpPr>
            <a:spLocks noChangeAspect="1"/>
          </p:cNvSpPr>
          <p:nvPr/>
        </p:nvSpPr>
        <p:spPr>
          <a:xfrm>
            <a:off x="152826" y="2179105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3938999-0D87-CF49-BC34-1EDF52671AB3}"/>
              </a:ext>
            </a:extLst>
          </p:cNvPr>
          <p:cNvSpPr>
            <a:spLocks noChangeAspect="1"/>
          </p:cNvSpPr>
          <p:nvPr/>
        </p:nvSpPr>
        <p:spPr>
          <a:xfrm>
            <a:off x="152826" y="2681866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7F6F7FA-AA35-554C-B4B3-6E3C67181758}"/>
              </a:ext>
            </a:extLst>
          </p:cNvPr>
          <p:cNvSpPr>
            <a:spLocks noChangeAspect="1"/>
          </p:cNvSpPr>
          <p:nvPr/>
        </p:nvSpPr>
        <p:spPr>
          <a:xfrm>
            <a:off x="152826" y="3184627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D8D6A61-1183-394D-B457-C28965C9598D}"/>
              </a:ext>
            </a:extLst>
          </p:cNvPr>
          <p:cNvSpPr>
            <a:spLocks noChangeAspect="1"/>
          </p:cNvSpPr>
          <p:nvPr/>
        </p:nvSpPr>
        <p:spPr>
          <a:xfrm>
            <a:off x="152826" y="3687388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7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3C84801-4732-D34D-AEB7-C292272F1953}"/>
              </a:ext>
            </a:extLst>
          </p:cNvPr>
          <p:cNvSpPr>
            <a:spLocks noChangeAspect="1"/>
          </p:cNvSpPr>
          <p:nvPr/>
        </p:nvSpPr>
        <p:spPr>
          <a:xfrm>
            <a:off x="152826" y="4190149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6960179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D2920B-1E18-FB40-82DD-CFCCE94B031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GB" sz="2800" dirty="0"/>
              <a:t>Order you will actually work on it </a:t>
            </a:r>
            <a:r>
              <a:rPr lang="en-GB" sz="2800" i="1" dirty="0"/>
              <a:t>-</a:t>
            </a:r>
            <a:r>
              <a:rPr lang="en-GB" sz="2800" i="1" dirty="0" err="1"/>
              <a:t>ish</a:t>
            </a:r>
            <a:endParaRPr lang="en-GB" sz="2800" i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FD893A-1974-9543-8D62-C99647854A36}"/>
              </a:ext>
            </a:extLst>
          </p:cNvPr>
          <p:cNvSpPr/>
          <p:nvPr/>
        </p:nvSpPr>
        <p:spPr>
          <a:xfrm>
            <a:off x="402336" y="724200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Preamble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4109C9-1BB0-8B4D-94A7-000C7BEBAB84}"/>
              </a:ext>
            </a:extLst>
          </p:cNvPr>
          <p:cNvSpPr/>
          <p:nvPr/>
        </p:nvSpPr>
        <p:spPr>
          <a:xfrm>
            <a:off x="402336" y="1226961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5D805A-5BF2-D04F-87D3-9EA6E86B497C}"/>
              </a:ext>
            </a:extLst>
          </p:cNvPr>
          <p:cNvSpPr/>
          <p:nvPr/>
        </p:nvSpPr>
        <p:spPr>
          <a:xfrm>
            <a:off x="402336" y="3740766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Bibliography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B65467F-C5CC-3B44-A165-C65F3B37708B}"/>
              </a:ext>
            </a:extLst>
          </p:cNvPr>
          <p:cNvSpPr/>
          <p:nvPr/>
        </p:nvSpPr>
        <p:spPr>
          <a:xfrm>
            <a:off x="402336" y="4243527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Appendices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4A2427-062B-514D-B0F8-994F1A3A8CF2}"/>
              </a:ext>
            </a:extLst>
          </p:cNvPr>
          <p:cNvSpPr/>
          <p:nvPr/>
        </p:nvSpPr>
        <p:spPr>
          <a:xfrm>
            <a:off x="402336" y="2232483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Data &amp; Methods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28A406-DCCE-F347-B001-D9F55F9DD697}"/>
              </a:ext>
            </a:extLst>
          </p:cNvPr>
          <p:cNvSpPr/>
          <p:nvPr/>
        </p:nvSpPr>
        <p:spPr>
          <a:xfrm>
            <a:off x="402336" y="2735244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Results &amp; Discussion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8FA784-2D59-5B42-BAB3-8CBB3D4A6DB5}"/>
              </a:ext>
            </a:extLst>
          </p:cNvPr>
          <p:cNvSpPr/>
          <p:nvPr/>
        </p:nvSpPr>
        <p:spPr>
          <a:xfrm>
            <a:off x="402336" y="3238005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0971C7-F786-C144-B2DC-C3BD95780C38}"/>
              </a:ext>
            </a:extLst>
          </p:cNvPr>
          <p:cNvSpPr/>
          <p:nvPr/>
        </p:nvSpPr>
        <p:spPr>
          <a:xfrm>
            <a:off x="402336" y="1729722"/>
            <a:ext cx="3419856" cy="3612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Literature Review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4D94780-56F1-E647-AEE2-8F78DB504E95}"/>
              </a:ext>
            </a:extLst>
          </p:cNvPr>
          <p:cNvSpPr>
            <a:spLocks noChangeAspect="1"/>
          </p:cNvSpPr>
          <p:nvPr/>
        </p:nvSpPr>
        <p:spPr>
          <a:xfrm>
            <a:off x="152826" y="670822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0A936FC-9906-074E-8CD5-A06A5448F012}"/>
              </a:ext>
            </a:extLst>
          </p:cNvPr>
          <p:cNvSpPr>
            <a:spLocks noChangeAspect="1"/>
          </p:cNvSpPr>
          <p:nvPr/>
        </p:nvSpPr>
        <p:spPr>
          <a:xfrm>
            <a:off x="152826" y="1173583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267990-3BFA-914C-AFE1-DBDC86691E79}"/>
              </a:ext>
            </a:extLst>
          </p:cNvPr>
          <p:cNvSpPr>
            <a:spLocks noChangeAspect="1"/>
          </p:cNvSpPr>
          <p:nvPr/>
        </p:nvSpPr>
        <p:spPr>
          <a:xfrm>
            <a:off x="152826" y="1676344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FBCC87F-506E-1547-9607-16DB9ED2A154}"/>
              </a:ext>
            </a:extLst>
          </p:cNvPr>
          <p:cNvSpPr>
            <a:spLocks noChangeAspect="1"/>
          </p:cNvSpPr>
          <p:nvPr/>
        </p:nvSpPr>
        <p:spPr>
          <a:xfrm>
            <a:off x="152826" y="2179105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3938999-0D87-CF49-BC34-1EDF52671AB3}"/>
              </a:ext>
            </a:extLst>
          </p:cNvPr>
          <p:cNvSpPr>
            <a:spLocks noChangeAspect="1"/>
          </p:cNvSpPr>
          <p:nvPr/>
        </p:nvSpPr>
        <p:spPr>
          <a:xfrm>
            <a:off x="152826" y="2681866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7F6F7FA-AA35-554C-B4B3-6E3C67181758}"/>
              </a:ext>
            </a:extLst>
          </p:cNvPr>
          <p:cNvSpPr>
            <a:spLocks noChangeAspect="1"/>
          </p:cNvSpPr>
          <p:nvPr/>
        </p:nvSpPr>
        <p:spPr>
          <a:xfrm>
            <a:off x="152826" y="3184627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D8D6A61-1183-394D-B457-C28965C9598D}"/>
              </a:ext>
            </a:extLst>
          </p:cNvPr>
          <p:cNvSpPr>
            <a:spLocks noChangeAspect="1"/>
          </p:cNvSpPr>
          <p:nvPr/>
        </p:nvSpPr>
        <p:spPr>
          <a:xfrm>
            <a:off x="152826" y="3687388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3C84801-4732-D34D-AEB7-C292272F1953}"/>
              </a:ext>
            </a:extLst>
          </p:cNvPr>
          <p:cNvSpPr>
            <a:spLocks noChangeAspect="1"/>
          </p:cNvSpPr>
          <p:nvPr/>
        </p:nvSpPr>
        <p:spPr>
          <a:xfrm>
            <a:off x="152826" y="4190149"/>
            <a:ext cx="468001" cy="46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6795731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Literature Review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0ACB31-1D53-744C-83DA-5EE8154542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 algn="ctr">
              <a:spcAft>
                <a:spcPts val="600"/>
              </a:spcAft>
              <a:buNone/>
            </a:pPr>
            <a:r>
              <a:rPr lang="en-GB" b="1" dirty="0"/>
              <a:t>TIPS TO FIND LITERATURE</a:t>
            </a:r>
          </a:p>
          <a:p>
            <a:pPr marL="139700" indent="0">
              <a:spcAft>
                <a:spcPts val="600"/>
              </a:spcAft>
              <a:buNone/>
            </a:pPr>
            <a:endParaRPr lang="en-GB" dirty="0"/>
          </a:p>
          <a:p>
            <a:pPr>
              <a:spcAft>
                <a:spcPts val="600"/>
              </a:spcAft>
            </a:pPr>
            <a:r>
              <a:rPr lang="en-GB" dirty="0"/>
              <a:t>Online library search</a:t>
            </a:r>
          </a:p>
          <a:p>
            <a:pPr>
              <a:spcAft>
                <a:spcPts val="600"/>
              </a:spcAft>
            </a:pPr>
            <a:r>
              <a:rPr lang="en-GB" dirty="0"/>
              <a:t>Google scholar</a:t>
            </a:r>
          </a:p>
          <a:p>
            <a:pPr>
              <a:spcAft>
                <a:spcPts val="600"/>
              </a:spcAft>
            </a:pPr>
            <a:r>
              <a:rPr lang="en-GB" dirty="0"/>
              <a:t>Web of Science</a:t>
            </a:r>
          </a:p>
          <a:p>
            <a:pPr>
              <a:spcAft>
                <a:spcPts val="600"/>
              </a:spcAft>
            </a:pPr>
            <a:r>
              <a:rPr lang="en-GB" dirty="0"/>
              <a:t>When you find a great paper, read it’s literature review, and search for potentially relevant sources.</a:t>
            </a:r>
          </a:p>
          <a:p>
            <a:pPr>
              <a:spcAft>
                <a:spcPts val="600"/>
              </a:spcAft>
            </a:pPr>
            <a:r>
              <a:rPr lang="en-GB" i="1" dirty="0"/>
              <a:t>Note: online tutorials, blogs, discussion forum posts, etc. that you use should also be cited.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B6FAA5-86C9-204A-8883-649AD560870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700" indent="0" algn="ctr">
              <a:spcAft>
                <a:spcPts val="600"/>
              </a:spcAft>
              <a:buNone/>
            </a:pPr>
            <a:r>
              <a:rPr lang="en-GB" b="1" dirty="0"/>
              <a:t>TIPS TO REVIEW LITERATURE</a:t>
            </a:r>
          </a:p>
          <a:p>
            <a:pPr>
              <a:spcAft>
                <a:spcPts val="600"/>
              </a:spcAft>
            </a:pPr>
            <a:endParaRPr lang="en-GB" dirty="0"/>
          </a:p>
          <a:p>
            <a:pPr>
              <a:spcAft>
                <a:spcPts val="600"/>
              </a:spcAft>
            </a:pPr>
            <a:r>
              <a:rPr lang="en-GB" dirty="0"/>
              <a:t>Don’t try to read everything you download</a:t>
            </a:r>
          </a:p>
          <a:p>
            <a:pPr>
              <a:spcAft>
                <a:spcPts val="600"/>
              </a:spcAft>
            </a:pPr>
            <a:r>
              <a:rPr lang="en-GB" dirty="0"/>
              <a:t>Store your papers in a logical place</a:t>
            </a:r>
          </a:p>
          <a:p>
            <a:pPr>
              <a:spcAft>
                <a:spcPts val="600"/>
              </a:spcAft>
            </a:pPr>
            <a:r>
              <a:rPr lang="en-GB" dirty="0"/>
              <a:t>Better yet, link them to your reference manager</a:t>
            </a:r>
          </a:p>
          <a:p>
            <a:pPr>
              <a:spcAft>
                <a:spcPts val="600"/>
              </a:spcAft>
            </a:pPr>
            <a:r>
              <a:rPr lang="en-GB" dirty="0"/>
              <a:t>Come up with a structure to record your notes.</a:t>
            </a:r>
          </a:p>
          <a:p>
            <a:pPr>
              <a:spcAft>
                <a:spcPts val="600"/>
              </a:spcAft>
            </a:pPr>
            <a:r>
              <a:rPr lang="en-GB" dirty="0"/>
              <a:t>Even a couple words on your present thoughts will save you lots of time when it comes time to write.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0136948-907E-EE4A-AB31-814D4462F978}"/>
              </a:ext>
            </a:extLst>
          </p:cNvPr>
          <p:cNvCxnSpPr/>
          <p:nvPr/>
        </p:nvCxnSpPr>
        <p:spPr>
          <a:xfrm>
            <a:off x="4572000" y="1225485"/>
            <a:ext cx="0" cy="33433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304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Literature Review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2C247B-DBB0-7741-A7A4-37C04640B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220209"/>
            <a:ext cx="8520600" cy="361233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01055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2E2A9-D8E8-2343-B36E-8A453DF3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Literature Review</a:t>
            </a:r>
            <a:endParaRPr lang="en-GB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41E3ADE-329D-7041-81C4-B4888A842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1338943"/>
            <a:ext cx="6259574" cy="355962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7FEA9CA-06F7-314C-B9EA-B599E95D4441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I actually put a table highlighting the most important papers directly in my dissertation.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My goal was to justify my choice of data and methods by showing what other studies had done.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Because I had taken notes in a structured way while reading, I was easily able to extract the most relevant information and create this table.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I only included the information that was particularly relevant to my narrative.</a:t>
            </a:r>
          </a:p>
        </p:txBody>
      </p:sp>
    </p:spTree>
    <p:extLst>
      <p:ext uri="{BB962C8B-B14F-4D97-AF65-F5344CB8AC3E}">
        <p14:creationId xmlns:p14="http://schemas.microsoft.com/office/powerpoint/2010/main" val="33295461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2E2A9-D8E8-2343-B36E-8A453DF3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Data &amp; Methods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B0B74-E180-8C43-9688-8CF612EA3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5553380" cy="34164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GB" sz="1600" dirty="0"/>
              <a:t>Although you dive into your data and methods after your literature review, </a:t>
            </a:r>
            <a:r>
              <a:rPr lang="en-GB" sz="1600" i="1" dirty="0"/>
              <a:t>finding a good dataset </a:t>
            </a:r>
            <a:r>
              <a:rPr lang="en-GB" sz="1600" dirty="0"/>
              <a:t>will probably be the first thing you do.</a:t>
            </a:r>
          </a:p>
          <a:p>
            <a:pPr>
              <a:spcAft>
                <a:spcPts val="600"/>
              </a:spcAft>
            </a:pPr>
            <a:r>
              <a:rPr lang="en-GB" sz="1600" dirty="0"/>
              <a:t>The second thing will be thinking of what you want to do with this data. (</a:t>
            </a:r>
            <a:r>
              <a:rPr lang="en-GB" sz="1600" i="1" dirty="0"/>
              <a:t>Aka</a:t>
            </a:r>
            <a:r>
              <a:rPr lang="en-GB" sz="1600" dirty="0"/>
              <a:t> </a:t>
            </a:r>
            <a:r>
              <a:rPr lang="en-GB" sz="1600" i="1" dirty="0"/>
              <a:t>methods.)</a:t>
            </a:r>
          </a:p>
          <a:p>
            <a:pPr>
              <a:spcAft>
                <a:spcPts val="600"/>
              </a:spcAft>
            </a:pPr>
            <a:r>
              <a:rPr lang="en-GB" sz="1600" dirty="0"/>
              <a:t>Spend the time to truly understand your data and planned approach. 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GB" dirty="0"/>
              <a:t>How long will it take to clean? 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GB" dirty="0"/>
              <a:t>Have you worked with this data type / format before?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GB" dirty="0"/>
              <a:t>Can you test out your plan?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GB" dirty="0"/>
              <a:t>Will it require a lot of compute power?</a:t>
            </a:r>
          </a:p>
        </p:txBody>
      </p:sp>
      <p:pic>
        <p:nvPicPr>
          <p:cNvPr id="7" name="Picture 6" descr="A picture containing text, book, photo, sitting&#10;&#10;Description automatically generated">
            <a:extLst>
              <a:ext uri="{FF2B5EF4-FFF2-40B4-BE49-F238E27FC236}">
                <a16:creationId xmlns:a16="http://schemas.microsoft.com/office/drawing/2014/main" id="{18AA4BCD-7E44-0043-9FB0-5B4C8C307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080" y="1152475"/>
            <a:ext cx="3127476" cy="312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1319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2E2A9-D8E8-2343-B36E-8A453DF3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Data &amp; Methods</a:t>
            </a:r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6A8CF6-001C-0A48-BCD1-5388936C23C4}"/>
              </a:ext>
            </a:extLst>
          </p:cNvPr>
          <p:cNvSpPr/>
          <p:nvPr/>
        </p:nvSpPr>
        <p:spPr>
          <a:xfrm>
            <a:off x="2435873" y="1689993"/>
            <a:ext cx="1753385" cy="46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Research Question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10040-3C7F-C448-99E6-9B3238FE298A}"/>
              </a:ext>
            </a:extLst>
          </p:cNvPr>
          <p:cNvSpPr/>
          <p:nvPr/>
        </p:nvSpPr>
        <p:spPr>
          <a:xfrm>
            <a:off x="311700" y="3136192"/>
            <a:ext cx="1753385" cy="46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C4A3F4-7BF1-334F-8BA6-B8CD7683ED0B}"/>
              </a:ext>
            </a:extLst>
          </p:cNvPr>
          <p:cNvSpPr/>
          <p:nvPr/>
        </p:nvSpPr>
        <p:spPr>
          <a:xfrm>
            <a:off x="4560046" y="3128365"/>
            <a:ext cx="1753385" cy="4619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Methods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94DC6AB-9AAE-9F49-89D5-DAF2CBE37B82}"/>
              </a:ext>
            </a:extLst>
          </p:cNvPr>
          <p:cNvGrpSpPr/>
          <p:nvPr/>
        </p:nvGrpSpPr>
        <p:grpSpPr>
          <a:xfrm>
            <a:off x="1380071" y="2085723"/>
            <a:ext cx="793422" cy="872765"/>
            <a:chOff x="2328421" y="1951348"/>
            <a:chExt cx="793422" cy="872765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8BB3CF7-5167-BE4A-8E19-F4741138349F}"/>
                </a:ext>
              </a:extLst>
            </p:cNvPr>
            <p:cNvCxnSpPr/>
            <p:nvPr/>
          </p:nvCxnSpPr>
          <p:spPr>
            <a:xfrm flipV="1">
              <a:off x="2328421" y="1951348"/>
              <a:ext cx="678730" cy="754145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56B53E6-8068-634D-8647-CF5BF0CF2D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43113" y="2069968"/>
              <a:ext cx="678730" cy="754145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C24C0C3-FF6F-1B47-8B00-B06C3F5F932B}"/>
              </a:ext>
            </a:extLst>
          </p:cNvPr>
          <p:cNvGrpSpPr/>
          <p:nvPr/>
        </p:nvGrpSpPr>
        <p:grpSpPr>
          <a:xfrm rot="16200000">
            <a:off x="4717554" y="2085723"/>
            <a:ext cx="793422" cy="872765"/>
            <a:chOff x="5789630" y="1832728"/>
            <a:chExt cx="793422" cy="872765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025DAF8-06A1-8445-86BE-6314305F69B2}"/>
                </a:ext>
              </a:extLst>
            </p:cNvPr>
            <p:cNvCxnSpPr/>
            <p:nvPr/>
          </p:nvCxnSpPr>
          <p:spPr>
            <a:xfrm flipV="1">
              <a:off x="5789630" y="1832728"/>
              <a:ext cx="678730" cy="754145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9D97849-D305-6E4C-83F9-6C548646BA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4322" y="1951348"/>
              <a:ext cx="678730" cy="754145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E4B2C2-CA31-6549-A486-15546E3DB8A2}"/>
              </a:ext>
            </a:extLst>
          </p:cNvPr>
          <p:cNvCxnSpPr>
            <a:cxnSpLocks/>
          </p:cNvCxnSpPr>
          <p:nvPr/>
        </p:nvCxnSpPr>
        <p:spPr>
          <a:xfrm flipH="1">
            <a:off x="2809008" y="3451206"/>
            <a:ext cx="100711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9B87F11-313C-E443-B8DC-A1E983E4C3F6}"/>
              </a:ext>
            </a:extLst>
          </p:cNvPr>
          <p:cNvCxnSpPr>
            <a:cxnSpLocks/>
          </p:cNvCxnSpPr>
          <p:nvPr/>
        </p:nvCxnSpPr>
        <p:spPr>
          <a:xfrm>
            <a:off x="2801711" y="3286852"/>
            <a:ext cx="1021709" cy="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12A72EF2-5D44-1047-8E63-DCB4530E1D4D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You will go back and forth a lot.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Try your best to pin down your dataset early - adjusting your research question is a lot easier than starting from an entirely new dataset. </a:t>
            </a:r>
          </a:p>
        </p:txBody>
      </p:sp>
    </p:spTree>
    <p:extLst>
      <p:ext uri="{BB962C8B-B14F-4D97-AF65-F5344CB8AC3E}">
        <p14:creationId xmlns:p14="http://schemas.microsoft.com/office/powerpoint/2010/main" val="1699491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Unpicking the mark scheme</a:t>
            </a: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</a:pPr>
            <a:r>
              <a:rPr lang="en" dirty="0"/>
              <a:t>Review &amp; Research Framing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</a:pPr>
            <a:r>
              <a:rPr lang="en" dirty="0"/>
              <a:t>Research Design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</a:pPr>
            <a:r>
              <a:rPr lang="en" dirty="0"/>
              <a:t>Analysis &amp; Critical Reflection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</a:pPr>
            <a:r>
              <a:rPr lang="en-GB" dirty="0"/>
              <a:t>Visualisation</a:t>
            </a:r>
            <a:r>
              <a:rPr lang="en" dirty="0"/>
              <a:t> &amp; Communication</a:t>
            </a:r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095A21-10DF-9948-9AF3-C403E1619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Data &amp; Methods | </a:t>
            </a:r>
            <a:r>
              <a:rPr lang="en-GB" dirty="0"/>
              <a:t>Flowcharts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ED7514-CB97-AE4B-8FE3-B828FA4D490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1700" y="1231447"/>
            <a:ext cx="6577012" cy="353264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E0B0836-B357-1943-999F-F705982AD91D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Explain your process as clearly as you possibly can. 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Flowcharts are worth the time and effort.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Unless you have fancy software, I recommend doing this in PowerPoint </a:t>
            </a:r>
          </a:p>
        </p:txBody>
      </p:sp>
    </p:spTree>
    <p:extLst>
      <p:ext uri="{BB962C8B-B14F-4D97-AF65-F5344CB8AC3E}">
        <p14:creationId xmlns:p14="http://schemas.microsoft.com/office/powerpoint/2010/main" val="41895592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095A21-10DF-9948-9AF3-C403E1619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Results &amp; Discussion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0B0836-B357-1943-999F-F705982AD91D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Have a place to put all your outputs, with brief notes on what code/method led to the output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I recommend PowerPoint because it’s easy to write notes and adjust minor formatting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You don’t want to be in a situation where you change your code, realize you prefer previous results, but can’t remember how you got them.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B18717-0CCA-914F-93FA-21C7B7E5E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44" y="1513450"/>
            <a:ext cx="6577119" cy="34713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34418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095A21-10DF-9948-9AF3-C403E1619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Results &amp; Discussion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0B0836-B357-1943-999F-F705982AD91D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Be very selective about what you actually put into your paper.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Not all figures have to be in the results section. I used a chart from preliminary analysis to justify my proposed methods.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B18717-0CCA-914F-93FA-21C7B7E5E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44" y="1513450"/>
            <a:ext cx="6577119" cy="34713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7D7A597-419C-4C47-83C7-A9E9915F6B19}"/>
              </a:ext>
            </a:extLst>
          </p:cNvPr>
          <p:cNvSpPr/>
          <p:nvPr/>
        </p:nvSpPr>
        <p:spPr>
          <a:xfrm>
            <a:off x="188536" y="1357460"/>
            <a:ext cx="6768445" cy="1008668"/>
          </a:xfrm>
          <a:prstGeom prst="rect">
            <a:avLst/>
          </a:prstGeom>
          <a:solidFill>
            <a:srgbClr val="FFFFFF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9724A9-8F6A-834F-9B20-44AFD58609FE}"/>
              </a:ext>
            </a:extLst>
          </p:cNvPr>
          <p:cNvSpPr/>
          <p:nvPr/>
        </p:nvSpPr>
        <p:spPr>
          <a:xfrm>
            <a:off x="1342621" y="2366128"/>
            <a:ext cx="2173577" cy="829559"/>
          </a:xfrm>
          <a:prstGeom prst="rect">
            <a:avLst/>
          </a:prstGeom>
          <a:solidFill>
            <a:srgbClr val="FFFFFF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E882E7-386D-D241-B0F5-CAEC6ED9633B}"/>
              </a:ext>
            </a:extLst>
          </p:cNvPr>
          <p:cNvSpPr/>
          <p:nvPr/>
        </p:nvSpPr>
        <p:spPr>
          <a:xfrm>
            <a:off x="266543" y="3194237"/>
            <a:ext cx="4349297" cy="896030"/>
          </a:xfrm>
          <a:prstGeom prst="rect">
            <a:avLst/>
          </a:prstGeom>
          <a:solidFill>
            <a:srgbClr val="FFFFFF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5765FC5-0A5B-9844-8933-FA441CB62193}"/>
              </a:ext>
            </a:extLst>
          </p:cNvPr>
          <p:cNvSpPr/>
          <p:nvPr/>
        </p:nvSpPr>
        <p:spPr>
          <a:xfrm>
            <a:off x="266544" y="4089783"/>
            <a:ext cx="5464953" cy="895547"/>
          </a:xfrm>
          <a:prstGeom prst="rect">
            <a:avLst/>
          </a:prstGeom>
          <a:solidFill>
            <a:srgbClr val="FFFFFF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DA8DFF-84C8-8A48-87F7-BFE1EB2E4EDB}"/>
              </a:ext>
            </a:extLst>
          </p:cNvPr>
          <p:cNvSpPr/>
          <p:nvPr/>
        </p:nvSpPr>
        <p:spPr>
          <a:xfrm>
            <a:off x="4615840" y="2364677"/>
            <a:ext cx="2227823" cy="829559"/>
          </a:xfrm>
          <a:prstGeom prst="rect">
            <a:avLst/>
          </a:prstGeom>
          <a:solidFill>
            <a:srgbClr val="FFFFFF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85830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095A21-10DF-9948-9AF3-C403E1619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Results &amp; Discussion | Tip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0B0836-B357-1943-999F-F705982AD91D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Low-tech solutions are sometimes okay.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Especially for final formatting of your outputs.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02CB60-3815-7B44-BA73-32B47553C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94" y="1306883"/>
            <a:ext cx="4329535" cy="37725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629AD8-333F-9342-AE97-33D6677E4D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81689" y="1840853"/>
            <a:ext cx="3007366" cy="2857622"/>
          </a:xfrm>
          <a:prstGeom prst="rect">
            <a:avLst/>
          </a:prstGeom>
        </p:spPr>
      </p:pic>
      <p:sp>
        <p:nvSpPr>
          <p:cNvPr id="5" name="Triangle 4">
            <a:extLst>
              <a:ext uri="{FF2B5EF4-FFF2-40B4-BE49-F238E27FC236}">
                <a16:creationId xmlns:a16="http://schemas.microsoft.com/office/drawing/2014/main" id="{342F6904-A773-7349-A30C-619FB2F87430}"/>
              </a:ext>
            </a:extLst>
          </p:cNvPr>
          <p:cNvSpPr/>
          <p:nvPr/>
        </p:nvSpPr>
        <p:spPr>
          <a:xfrm rot="5400000">
            <a:off x="2793394" y="3075017"/>
            <a:ext cx="3772518" cy="236249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9DD4D7-733A-5F46-AA6E-EEAF6A5ABBEF}"/>
              </a:ext>
            </a:extLst>
          </p:cNvPr>
          <p:cNvSpPr/>
          <p:nvPr/>
        </p:nvSpPr>
        <p:spPr>
          <a:xfrm>
            <a:off x="231994" y="1306882"/>
            <a:ext cx="942050" cy="646096"/>
          </a:xfrm>
          <a:prstGeom prst="rect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8391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2E2A9-D8E8-2343-B36E-8A453DF3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Introduction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89659-5427-C04E-9392-DDFDAECD5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7856255" cy="3416400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GB" dirty="0"/>
              <a:t>This is (obviously) the first thing a person reads. Make it interesting. </a:t>
            </a:r>
          </a:p>
          <a:p>
            <a:pPr>
              <a:spcAft>
                <a:spcPts val="1200"/>
              </a:spcAft>
            </a:pPr>
            <a:r>
              <a:rPr lang="en-GB" dirty="0"/>
              <a:t>Explain the </a:t>
            </a:r>
            <a:r>
              <a:rPr lang="en-GB" b="1" dirty="0"/>
              <a:t>context</a:t>
            </a:r>
            <a:r>
              <a:rPr lang="en-GB" dirty="0"/>
              <a:t> of your research. Remember the person reading may have no background info.</a:t>
            </a:r>
          </a:p>
          <a:p>
            <a:pPr>
              <a:spcAft>
                <a:spcPts val="1200"/>
              </a:spcAft>
            </a:pPr>
            <a:r>
              <a:rPr lang="en-GB" dirty="0"/>
              <a:t>Explain your </a:t>
            </a:r>
            <a:r>
              <a:rPr lang="en-GB" b="1" dirty="0"/>
              <a:t>specific focus</a:t>
            </a:r>
            <a:r>
              <a:rPr lang="en-GB" dirty="0"/>
              <a:t>. </a:t>
            </a:r>
          </a:p>
          <a:p>
            <a:pPr>
              <a:spcAft>
                <a:spcPts val="1200"/>
              </a:spcAft>
            </a:pPr>
            <a:r>
              <a:rPr lang="en-GB" dirty="0"/>
              <a:t>Explain the </a:t>
            </a:r>
            <a:r>
              <a:rPr lang="en-GB" b="1" dirty="0"/>
              <a:t>relevance</a:t>
            </a:r>
            <a:r>
              <a:rPr lang="en-GB" dirty="0"/>
              <a:t>. Why are you doing this research? Research gap? Pressing problem?</a:t>
            </a:r>
          </a:p>
          <a:p>
            <a:pPr>
              <a:spcAft>
                <a:spcPts val="1200"/>
              </a:spcAft>
            </a:pPr>
            <a:r>
              <a:rPr lang="en-GB" dirty="0"/>
              <a:t>Explain your </a:t>
            </a:r>
            <a:r>
              <a:rPr lang="en-GB" b="1" dirty="0"/>
              <a:t>research aims, objectives</a:t>
            </a:r>
            <a:r>
              <a:rPr lang="en-GB" dirty="0"/>
              <a:t>, and your well-defined </a:t>
            </a:r>
            <a:r>
              <a:rPr lang="en-GB" b="1" dirty="0"/>
              <a:t>research question</a:t>
            </a:r>
            <a:r>
              <a:rPr lang="en-GB" dirty="0"/>
              <a:t>. (This can be a separate section)</a:t>
            </a:r>
          </a:p>
        </p:txBody>
      </p:sp>
    </p:spTree>
    <p:extLst>
      <p:ext uri="{BB962C8B-B14F-4D97-AF65-F5344CB8AC3E}">
        <p14:creationId xmlns:p14="http://schemas.microsoft.com/office/powerpoint/2010/main" val="32485688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2E2A9-D8E8-2343-B36E-8A453DF3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Introduction | General Storytelling 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655B59-8F7C-6044-B25D-3542D2D8C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091" y="1254343"/>
            <a:ext cx="4867438" cy="344413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0B1BC04-0053-9544-8618-F91286A42043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b="1" dirty="0">
                <a:solidFill>
                  <a:srgbClr val="FFFFFF"/>
                </a:solidFill>
              </a:rPr>
              <a:t>Situation</a:t>
            </a:r>
            <a:r>
              <a:rPr lang="en-GB" sz="1200" dirty="0">
                <a:solidFill>
                  <a:srgbClr val="FFFFFF"/>
                </a:solidFill>
              </a:rPr>
              <a:t>: explain the context.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b="1" dirty="0">
                <a:solidFill>
                  <a:srgbClr val="FFFFFF"/>
                </a:solidFill>
              </a:rPr>
              <a:t>Complication</a:t>
            </a:r>
            <a:r>
              <a:rPr lang="en-GB" sz="1200" dirty="0">
                <a:solidFill>
                  <a:srgbClr val="FFFFFF"/>
                </a:solidFill>
              </a:rPr>
              <a:t>: explain the problem you want to address.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b="1" dirty="0">
                <a:solidFill>
                  <a:srgbClr val="FFFFFF"/>
                </a:solidFill>
              </a:rPr>
              <a:t>Resolution</a:t>
            </a:r>
            <a:r>
              <a:rPr lang="en-GB" sz="1200" dirty="0">
                <a:solidFill>
                  <a:srgbClr val="FFFFFF"/>
                </a:solidFill>
              </a:rPr>
              <a:t>: Your research question that you aim to solve through your paper. </a:t>
            </a:r>
          </a:p>
        </p:txBody>
      </p:sp>
    </p:spTree>
    <p:extLst>
      <p:ext uri="{BB962C8B-B14F-4D97-AF65-F5344CB8AC3E}">
        <p14:creationId xmlns:p14="http://schemas.microsoft.com/office/powerpoint/2010/main" val="33512585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2E2A9-D8E8-2343-B36E-8A453DF3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Conclusion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3C6781-5381-034C-B1D9-1E6B5986D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1" y="1152475"/>
            <a:ext cx="4986163" cy="3416400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GB" dirty="0"/>
              <a:t>If you haven’t yet, make sure to </a:t>
            </a:r>
            <a:r>
              <a:rPr lang="en-GB" b="1" dirty="0"/>
              <a:t>explicitly address your research questions.</a:t>
            </a:r>
          </a:p>
          <a:p>
            <a:pPr>
              <a:spcAft>
                <a:spcPts val="1200"/>
              </a:spcAft>
            </a:pPr>
            <a:r>
              <a:rPr lang="en-GB" dirty="0"/>
              <a:t>Discuss and critically reflect on </a:t>
            </a:r>
            <a:r>
              <a:rPr lang="en-GB" b="1" dirty="0"/>
              <a:t>limitations of your study</a:t>
            </a:r>
            <a:r>
              <a:rPr lang="en-GB" dirty="0"/>
              <a:t>. (Recall the mark scheme)</a:t>
            </a:r>
          </a:p>
          <a:p>
            <a:pPr>
              <a:spcAft>
                <a:spcPts val="1200"/>
              </a:spcAft>
            </a:pPr>
            <a:r>
              <a:rPr lang="en-GB" dirty="0"/>
              <a:t>Tie your research into the </a:t>
            </a:r>
            <a:r>
              <a:rPr lang="en-GB" b="1" dirty="0"/>
              <a:t>bigger picture</a:t>
            </a:r>
            <a:r>
              <a:rPr lang="en-GB" dirty="0"/>
              <a:t>. What’s the point of everything you did?</a:t>
            </a:r>
          </a:p>
          <a:p>
            <a:pPr>
              <a:spcAft>
                <a:spcPts val="1200"/>
              </a:spcAft>
            </a:pPr>
            <a:r>
              <a:rPr lang="en-GB" dirty="0"/>
              <a:t>Propose </a:t>
            </a:r>
            <a:r>
              <a:rPr lang="en-GB" b="1" dirty="0"/>
              <a:t>ideas for future research</a:t>
            </a:r>
            <a:r>
              <a:rPr lang="en-GB" dirty="0"/>
              <a:t>. This could help show that you understand the field beyond just your project. </a:t>
            </a:r>
          </a:p>
          <a:p>
            <a:pPr>
              <a:spcAft>
                <a:spcPts val="1200"/>
              </a:spcAft>
            </a:pPr>
            <a:endParaRPr lang="en-GB" dirty="0"/>
          </a:p>
          <a:p>
            <a:pPr>
              <a:spcAft>
                <a:spcPts val="1200"/>
              </a:spcAft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44B904-D4DB-A140-93CB-93F140379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082" y="1068425"/>
            <a:ext cx="3384221" cy="110947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10B1EE-5200-4D4A-AE35-04F416401B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" r="1528"/>
          <a:stretch/>
        </p:blipFill>
        <p:spPr>
          <a:xfrm>
            <a:off x="5656081" y="2638474"/>
            <a:ext cx="3384221" cy="196523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01846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8735F-66A9-2446-9158-1D3C022B6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A5723-221D-BA47-8D6C-5B7B54A9CE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697" indent="0">
              <a:buNone/>
            </a:pPr>
            <a:r>
              <a:rPr lang="en-GB" dirty="0"/>
              <a:t>INTRODUCTION</a:t>
            </a:r>
          </a:p>
          <a:p>
            <a:pPr marL="139697" indent="0">
              <a:buNone/>
            </a:pPr>
            <a:endParaRPr lang="en-GB" dirty="0"/>
          </a:p>
          <a:p>
            <a:pPr marL="139697" indent="0">
              <a:buNone/>
            </a:pPr>
            <a:r>
              <a:rPr lang="en-GB" dirty="0"/>
              <a:t>RESEARCH TOPIC AND AIMS</a:t>
            </a:r>
          </a:p>
          <a:p>
            <a:r>
              <a:rPr lang="en-GB" dirty="0"/>
              <a:t>Research Topic Justification</a:t>
            </a:r>
          </a:p>
          <a:p>
            <a:pPr marL="139697" indent="0">
              <a:buNone/>
            </a:pPr>
            <a:endParaRPr lang="en-GB" dirty="0"/>
          </a:p>
          <a:p>
            <a:pPr marL="139697" indent="0">
              <a:buNone/>
            </a:pPr>
            <a:r>
              <a:rPr lang="en-GB" dirty="0"/>
              <a:t>LITERATURE REVIEW</a:t>
            </a:r>
          </a:p>
          <a:p>
            <a:r>
              <a:rPr lang="en-GB" dirty="0"/>
              <a:t>Existing land cover datasets – global</a:t>
            </a:r>
          </a:p>
          <a:p>
            <a:r>
              <a:rPr lang="en-GB" dirty="0"/>
              <a:t>Existing land cover datasets – Lebanon</a:t>
            </a:r>
          </a:p>
          <a:p>
            <a:r>
              <a:rPr lang="en-GB" dirty="0"/>
              <a:t>Land cover classification – GEE and Landsat</a:t>
            </a:r>
          </a:p>
          <a:p>
            <a:endParaRPr lang="en-GB" dirty="0"/>
          </a:p>
          <a:p>
            <a:pPr marL="139697" indent="0">
              <a:buNone/>
            </a:pPr>
            <a:r>
              <a:rPr lang="en-GB" dirty="0"/>
              <a:t>DATA</a:t>
            </a:r>
          </a:p>
          <a:p>
            <a:r>
              <a:rPr lang="en-GB" dirty="0"/>
              <a:t>Data to classify: Landsat missions</a:t>
            </a:r>
          </a:p>
          <a:p>
            <a:r>
              <a:rPr lang="en-GB" dirty="0"/>
              <a:t>Training data: MODIS &amp; Researcher defined</a:t>
            </a:r>
          </a:p>
          <a:p>
            <a:r>
              <a:rPr lang="en-GB" dirty="0"/>
              <a:t>Country boundary polygon</a:t>
            </a:r>
          </a:p>
          <a:p>
            <a:r>
              <a:rPr lang="en-GB" dirty="0"/>
              <a:t>Digital elevation data </a:t>
            </a:r>
          </a:p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578F2-170B-1743-8E84-82904EDADCE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697" indent="0">
              <a:buNone/>
            </a:pPr>
            <a:r>
              <a:rPr lang="en-GB" dirty="0"/>
              <a:t>METHODOLOGY</a:t>
            </a:r>
          </a:p>
          <a:p>
            <a:r>
              <a:rPr lang="en-GB" dirty="0"/>
              <a:t>Key Decisions</a:t>
            </a:r>
          </a:p>
          <a:p>
            <a:r>
              <a:rPr lang="en-GB" dirty="0"/>
              <a:t>Classification Flowchart</a:t>
            </a:r>
          </a:p>
          <a:p>
            <a:r>
              <a:rPr lang="en-GB" dirty="0"/>
              <a:t>Statement of Ethics</a:t>
            </a:r>
          </a:p>
          <a:p>
            <a:pPr marL="139697" indent="0">
              <a:buNone/>
            </a:pPr>
            <a:endParaRPr lang="en-GB" dirty="0"/>
          </a:p>
          <a:p>
            <a:pPr marL="139697" indent="0">
              <a:buNone/>
            </a:pPr>
            <a:r>
              <a:rPr lang="en-GB" dirty="0"/>
              <a:t>RESULTS &amp; DISCUSSION</a:t>
            </a:r>
          </a:p>
          <a:p>
            <a:r>
              <a:rPr lang="en-GB" dirty="0"/>
              <a:t>Single year land cover classification</a:t>
            </a:r>
          </a:p>
          <a:p>
            <a:r>
              <a:rPr lang="en-GB" dirty="0"/>
              <a:t>Time series land cover classification</a:t>
            </a:r>
          </a:p>
          <a:p>
            <a:endParaRPr lang="en-GB" dirty="0"/>
          </a:p>
          <a:p>
            <a:pPr marL="139697" indent="0">
              <a:buNone/>
            </a:pPr>
            <a:r>
              <a:rPr lang="en-GB" dirty="0"/>
              <a:t>CONCLUSION</a:t>
            </a:r>
          </a:p>
          <a:p>
            <a:r>
              <a:rPr lang="en-GB" dirty="0"/>
              <a:t>Addressing research questions</a:t>
            </a:r>
          </a:p>
          <a:p>
            <a:r>
              <a:rPr lang="en-GB" dirty="0"/>
              <a:t>Study limitations</a:t>
            </a:r>
          </a:p>
          <a:p>
            <a:pPr marL="139697" indent="0">
              <a:buNone/>
            </a:pPr>
            <a:endParaRPr lang="en-GB" dirty="0"/>
          </a:p>
          <a:p>
            <a:pPr marL="139697" indent="0">
              <a:buNone/>
            </a:pPr>
            <a:r>
              <a:rPr lang="en-GB" dirty="0"/>
              <a:t>APPENDIX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24972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28472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A1D6-AA9D-3941-817A-74D49A04F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500" y="1366634"/>
            <a:ext cx="4045200" cy="3052665"/>
          </a:xfrm>
        </p:spPr>
        <p:txBody>
          <a:bodyPr/>
          <a:lstStyle/>
          <a:p>
            <a:r>
              <a:rPr lang="en-GB" dirty="0"/>
              <a:t>Even if your research is Nobel Prize worthy, if it </a:t>
            </a:r>
            <a:r>
              <a:rPr lang="en-GB" dirty="0" err="1"/>
              <a:t>ain’t</a:t>
            </a:r>
            <a:r>
              <a:rPr lang="en-GB" dirty="0"/>
              <a:t> written, it </a:t>
            </a:r>
            <a:r>
              <a:rPr lang="en-GB" dirty="0" err="1"/>
              <a:t>ain’t</a:t>
            </a:r>
            <a:r>
              <a:rPr lang="en-GB" dirty="0"/>
              <a:t> passing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9A182-9911-3C4E-BDCB-A35F8BFC38B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GB" dirty="0"/>
              <a:t>There are only so many marks you can get for research impact.</a:t>
            </a:r>
          </a:p>
          <a:p>
            <a:pPr marL="0" lvl="0" indent="0">
              <a:buNone/>
            </a:pPr>
            <a:endParaRPr lang="en-GB" dirty="0"/>
          </a:p>
          <a:p>
            <a:pPr marL="0" lvl="0" indent="0">
              <a:buNone/>
            </a:pPr>
            <a:r>
              <a:rPr lang="en-GB" dirty="0"/>
              <a:t>You have to </a:t>
            </a:r>
            <a:r>
              <a:rPr lang="en-GB" b="1" dirty="0"/>
              <a:t>write about it coherently </a:t>
            </a:r>
            <a:r>
              <a:rPr lang="en-GB" dirty="0"/>
              <a:t>AND submit on time.</a:t>
            </a:r>
          </a:p>
          <a:p>
            <a:pPr marL="0" lvl="0" indent="0">
              <a:buNone/>
            </a:pPr>
            <a:endParaRPr lang="en-GB" dirty="0"/>
          </a:p>
          <a:p>
            <a:pPr marL="0" lvl="0" indent="0">
              <a:buNone/>
            </a:pPr>
            <a:r>
              <a:rPr lang="en-GB" dirty="0"/>
              <a:t>Give yourself a </a:t>
            </a:r>
            <a:r>
              <a:rPr lang="en-GB" b="1" dirty="0"/>
              <a:t>very hard deadline for research </a:t>
            </a:r>
            <a:r>
              <a:rPr lang="en-GB" dirty="0"/>
              <a:t>and analysis, so you have </a:t>
            </a:r>
            <a:r>
              <a:rPr lang="en-GB" b="1" dirty="0"/>
              <a:t>enough time to write</a:t>
            </a:r>
          </a:p>
          <a:p>
            <a:pPr marL="0" lv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3591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Review &amp; Research Framing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/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Extensive and systematic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background research </a:t>
                      </a:r>
                      <a:endParaRPr lang="en-GB" b="1" dirty="0">
                        <a:solidFill>
                          <a:schemeClr val="accent1"/>
                        </a:solidFill>
                      </a:endParaRPr>
                    </a:p>
                    <a:p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evaluating a multitude of credible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sources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(e.g. academic and policy) </a:t>
                      </a: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using an in- depth and thorough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narrative</a:t>
                      </a: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 that seamlessly leads the reader to an innovative globally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pertinent or topical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research question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.</a:t>
                      </a:r>
                      <a:r>
                        <a:rPr lang="en-GB" sz="1400" u="none" strike="noStrike" cap="none" dirty="0">
                          <a:solidFill>
                            <a:schemeClr val="bg2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There is unambiguous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attribution of ideas</a:t>
                      </a: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 and no inaccuracies. </a:t>
                      </a:r>
                      <a:endParaRPr lang="en-GB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A broad range of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background research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evaluating a multitude of credible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sources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(e.g. academic and policy) </a:t>
                      </a: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using an extensive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narrative</a:t>
                      </a: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 to produce a convincing framing of a highly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pertinent or topical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research question</a:t>
                      </a: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. There is clear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attribution of ideas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with few inaccuracies. </a:t>
                      </a:r>
                      <a:endParaRPr lang="en-GB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A range of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background research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evaluating multiple forms of credible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sources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(e.g. academic and policy) </a:t>
                      </a: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with an adequately developed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narrative</a:t>
                      </a: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 to produce a legitimate farming of the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pertinent or topical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research question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.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Attribution of ideas </a:t>
                      </a:r>
                      <a:r>
                        <a:rPr lang="en-GB" sz="1400" u="none" strike="noStrike" cap="none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  <a:sym typeface="Arial"/>
                        </a:rPr>
                        <a:t>is mostly clear with some minor inaccuracies. </a:t>
                      </a:r>
                      <a:endParaRPr lang="en-GB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6F0689B9-FB7B-914A-979C-E26CD10055AB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Background research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Multitude of credible sources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Narrative 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A pertinent research question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Attribution of ideas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endParaRPr lang="en-GB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8884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A1D6-AA9D-3941-817A-74D49A04F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500" y="1366634"/>
            <a:ext cx="4045200" cy="2113166"/>
          </a:xfrm>
        </p:spPr>
        <p:txBody>
          <a:bodyPr/>
          <a:lstStyle/>
          <a:p>
            <a:r>
              <a:rPr lang="en-GB" dirty="0"/>
              <a:t>Don’t fall in love with your writing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9A182-9911-3C4E-BDCB-A35F8BFC38B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GB" dirty="0"/>
              <a:t>The value of a paragraph has nothing to do with the time you spent writing it.</a:t>
            </a:r>
          </a:p>
          <a:p>
            <a:pPr marL="139700" indent="0">
              <a:buNone/>
            </a:pPr>
            <a:endParaRPr lang="en-GB" dirty="0"/>
          </a:p>
          <a:p>
            <a:pPr marL="139700" indent="0">
              <a:buNone/>
            </a:pPr>
            <a:r>
              <a:rPr lang="en-GB" dirty="0"/>
              <a:t>Sometimes great writing will take a few minutes. Other times, when you’re not in the zone, it could take hours. </a:t>
            </a:r>
          </a:p>
          <a:p>
            <a:pPr marL="13970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39817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Random Tips</a:t>
            </a:r>
            <a:endParaRPr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88702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spcBef>
                <a:spcPts val="1600"/>
              </a:spcBef>
              <a:spcAft>
                <a:spcPts val="1200"/>
              </a:spcAft>
              <a:buFont typeface="Wingdings" pitchFamily="2" charset="2"/>
              <a:buChar char="§"/>
            </a:pPr>
            <a:r>
              <a:rPr lang="en-GB" sz="1600" b="1" dirty="0"/>
              <a:t>Book meetings </a:t>
            </a:r>
            <a:r>
              <a:rPr lang="en-GB" sz="1600" dirty="0"/>
              <a:t>with you supervisor from now until submission. </a:t>
            </a:r>
          </a:p>
          <a:p>
            <a:pPr marL="342900" indent="-342900">
              <a:spcAft>
                <a:spcPts val="1200"/>
              </a:spcAft>
              <a:buFont typeface="Wingdings" pitchFamily="2" charset="2"/>
              <a:buChar char="§"/>
            </a:pPr>
            <a:r>
              <a:rPr lang="en" sz="1600" dirty="0"/>
              <a:t>You know your content better than anyone so any shortcomings will be glowing to you, but that doesn’t mean your analysis is bad.</a:t>
            </a:r>
          </a:p>
          <a:p>
            <a:pPr marL="342900" indent="-342900">
              <a:spcAft>
                <a:spcPts val="1200"/>
              </a:spcAft>
              <a:buFont typeface="Wingdings" pitchFamily="2" charset="2"/>
              <a:buChar char="§"/>
            </a:pPr>
            <a:r>
              <a:rPr lang="en-GB" sz="1600" dirty="0"/>
              <a:t>Two people mark your paper. You supervisor and a second person who knows nothing about your work. Make sure your paper is written with that person in mind.</a:t>
            </a:r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2"/>
          </p:nvPr>
        </p:nvSpPr>
        <p:spPr>
          <a:xfrm>
            <a:off x="5863472" y="1152475"/>
            <a:ext cx="2968827" cy="3416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spcFirstLastPara="1" wrap="square" lIns="144000" tIns="108000" rIns="144000" bIns="108000" anchor="t" anchorCtr="0">
            <a:noAutofit/>
          </a:bodyPr>
          <a:lstStyle/>
          <a:p>
            <a:pPr marL="0" indent="0" algn="ctr">
              <a:spcAft>
                <a:spcPts val="1600"/>
              </a:spcAft>
              <a:buNone/>
            </a:pPr>
            <a:r>
              <a:rPr lang="en-GB" sz="1600" b="1" dirty="0">
                <a:solidFill>
                  <a:schemeClr val="accent1"/>
                </a:solidFill>
              </a:rPr>
              <a:t>PRINTING</a:t>
            </a:r>
          </a:p>
          <a:p>
            <a:pPr marL="342900" indent="-342900">
              <a:spcAft>
                <a:spcPts val="1600"/>
              </a:spcAft>
              <a:buFont typeface="Wingdings" pitchFamily="2" charset="2"/>
              <a:buChar char="§"/>
            </a:pPr>
            <a:r>
              <a:rPr lang="en-GB" sz="1600" dirty="0">
                <a:solidFill>
                  <a:schemeClr val="accent1"/>
                </a:solidFill>
              </a:rPr>
              <a:t>Grey is a colour! (At some printing shops)</a:t>
            </a:r>
          </a:p>
          <a:p>
            <a:pPr marL="342900" indent="-342900">
              <a:spcAft>
                <a:spcPts val="1600"/>
              </a:spcAft>
              <a:buFont typeface="Wingdings" pitchFamily="2" charset="2"/>
              <a:buChar char="§"/>
            </a:pPr>
            <a:r>
              <a:rPr lang="en-GB" sz="1600" dirty="0">
                <a:solidFill>
                  <a:schemeClr val="accent1"/>
                </a:solidFill>
              </a:rPr>
              <a:t>Make sure captions for your figures are not nudged onto the next page.</a:t>
            </a:r>
          </a:p>
          <a:p>
            <a:pPr marL="342900" indent="-342900">
              <a:spcAft>
                <a:spcPts val="1600"/>
              </a:spcAft>
              <a:buFont typeface="Wingdings" pitchFamily="2" charset="2"/>
              <a:buChar char="§"/>
            </a:pPr>
            <a:r>
              <a:rPr lang="en-GB" sz="1600" dirty="0">
                <a:solidFill>
                  <a:schemeClr val="accent1"/>
                </a:solidFill>
              </a:rPr>
              <a:t>Book a slot at the printing shop.</a:t>
            </a:r>
            <a:endParaRPr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08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BC1A540-28C6-7043-8D6A-E81AA68AD33B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Think about how you can show that your literature review is </a:t>
            </a:r>
            <a:r>
              <a:rPr lang="en-GB" sz="1200" i="1" dirty="0">
                <a:solidFill>
                  <a:srgbClr val="FFFFFF"/>
                </a:solidFill>
              </a:rPr>
              <a:t>extensive</a:t>
            </a:r>
            <a:r>
              <a:rPr lang="en-GB" sz="1200" dirty="0">
                <a:solidFill>
                  <a:srgbClr val="FFFFFF"/>
                </a:solidFill>
              </a:rPr>
              <a:t> and </a:t>
            </a:r>
            <a:r>
              <a:rPr lang="en-GB" sz="1200" i="1" dirty="0">
                <a:solidFill>
                  <a:srgbClr val="FFFFFF"/>
                </a:solidFill>
              </a:rPr>
              <a:t>systematic</a:t>
            </a:r>
          </a:p>
          <a:p>
            <a:pPr marL="28575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Think about what do those terms mean in the context of your research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You can’t read everything, so consider how best to narrow down the scope of your research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Remember background research can cover data, study area, methods, tools, etc.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Quick win – only use credible sources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Review &amp; Research Framing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727338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Extensive and systematic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background research evaluating a multitude of credible sources (e.g. academic and policy)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using an in- depth and thorough narrative that seamlessly leads the reader to an innovative globally pertinent or topical research question. There is unambiguous attribution of ideas and no inaccuracies. </a:t>
                      </a:r>
                      <a:endParaRPr lang="en-GB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A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broad range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of background research evaluating a multitude of credible sources (e.g. academic and policy)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using an extensive narrative to produce a convincing framing of a highly pertinent or topical research question. There is clear attribution of ideas with few inaccuracies. </a:t>
                      </a:r>
                      <a:endParaRPr lang="en-GB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A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range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of background research evaluating multiple forms of credible sources (e.g. academic and policy)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with an adequately developed narrative to produce a legitimate farming of the pertinent or topical research question. Attribution of ideas is mostly clear with some minor inaccuracies. </a:t>
                      </a:r>
                      <a:endParaRPr lang="en-GB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1420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Review &amp; Research Framing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935847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Extensive and systematic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background research evaluating a multitude of credible sources (e.g. academic and policy) using an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in-depth and thorough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narrative that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seamlessly leads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the reader to an innovative globally pertinent or topical research question.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There is unambiguous attribution of ideas and no inaccuracies. </a:t>
                      </a:r>
                      <a:endParaRPr lang="en-GB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broad range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of background research evaluating a multitude of credible sources (e.g. academic and policy) using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an extensive </a:t>
                      </a:r>
                      <a:r>
                        <a:rPr lang="en-GB" sz="1400" b="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narrative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to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produce a convincing framing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of a highly pertinent or topical research question.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There is clear attribution of ideas with few inaccuracies. </a:t>
                      </a:r>
                      <a:endParaRPr lang="en-GB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range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 of background research evaluating multiple forms of credible sources (e.g. academic and policy) with an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adequately developed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narrative to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produce a legitimate framing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of the pertinent or topical research question.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Attribution of ideas is mostly clear with some minor inaccuracies. </a:t>
                      </a:r>
                      <a:endParaRPr lang="en-GB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B30BDA-8EB8-CB42-A226-47599FAD4215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The literature review should be written as a </a:t>
            </a:r>
            <a:r>
              <a:rPr lang="en-GB" sz="1200" i="1" dirty="0">
                <a:solidFill>
                  <a:srgbClr val="FFFFFF"/>
                </a:solidFill>
              </a:rPr>
              <a:t>story</a:t>
            </a:r>
            <a:r>
              <a:rPr lang="en-GB" sz="1200" dirty="0">
                <a:solidFill>
                  <a:srgbClr val="FFFFFF"/>
                </a:solidFill>
              </a:rPr>
              <a:t> that leads to your research question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Essentially, you’re trying to show that you read and understood most of the literature on the subject, you found a gap, and you chose a research question that will fill that gap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i="1" dirty="0">
                <a:solidFill>
                  <a:srgbClr val="FFFFFF"/>
                </a:solidFill>
              </a:rPr>
              <a:t>Note</a:t>
            </a:r>
            <a:r>
              <a:rPr lang="en-GB" sz="1200" dirty="0">
                <a:solidFill>
                  <a:srgbClr val="FFFFFF"/>
                </a:solidFill>
              </a:rPr>
              <a:t>: if your intended research has never been before, is there a reason for that? Could there be limits that you are not yet aware of?</a:t>
            </a:r>
          </a:p>
        </p:txBody>
      </p:sp>
    </p:spTree>
    <p:extLst>
      <p:ext uri="{BB962C8B-B14F-4D97-AF65-F5344CB8AC3E}">
        <p14:creationId xmlns:p14="http://schemas.microsoft.com/office/powerpoint/2010/main" val="452712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Review &amp; Research Framing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898786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Extensive and systematic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background research evaluating a multitude of credible sources (e.g. academic and policy) using an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in-depth and thorough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narrative that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seamlessly leads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the reader to an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innovative globally pertinent or topical research question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.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There is unambiguous attribution of ideas and no inaccuracies. </a:t>
                      </a:r>
                      <a:endParaRPr lang="en-GB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broad range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of background research evaluating a multitude of credible sources (e.g. academic and policy) using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an extensive narrative to produce a convincing framing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of a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highly pertinent or topical research question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.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There is clear attribution of ideas with few inaccuracies. </a:t>
                      </a:r>
                      <a:endParaRPr lang="en-GB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range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 of background research evaluating multiple forms of credible sources (e.g. academic and policy) with an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adequately developed narrative to produce a legitimate framing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of the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pertinent or topical research question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.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Attribution of ideas is mostly clear with some minor inaccuracies. </a:t>
                      </a:r>
                      <a:endParaRPr lang="en-GB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D7FF2AC1-ABBE-7348-8FEC-451B87170F96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Pertinent ≠ irrelevant 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This is where you think about the ”</a:t>
            </a:r>
            <a:r>
              <a:rPr lang="en-GB" sz="1200" i="1" dirty="0">
                <a:solidFill>
                  <a:srgbClr val="FFFFFF"/>
                </a:solidFill>
              </a:rPr>
              <a:t>So what?” 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Aka what’s the point of my research?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Consider the potential broader implications of your research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Even if your research is very specific, could your approach be reproduced and potentially benefit many more people?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Global – while working on a global scale might help get these points, local research can definitely have global impacts</a:t>
            </a:r>
          </a:p>
        </p:txBody>
      </p:sp>
    </p:spTree>
    <p:extLst>
      <p:ext uri="{BB962C8B-B14F-4D97-AF65-F5344CB8AC3E}">
        <p14:creationId xmlns:p14="http://schemas.microsoft.com/office/powerpoint/2010/main" val="3502335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CC1A-C1E0-5F4F-875C-88C09AB9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Review &amp; Research Framing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7CFEAD-7C4B-F94B-8A95-ED0D0F4B23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885010"/>
              </p:ext>
            </p:extLst>
          </p:nvPr>
        </p:nvGraphicFramePr>
        <p:xfrm>
          <a:off x="381000" y="1170686"/>
          <a:ext cx="6559296" cy="38100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2186432">
                  <a:extLst>
                    <a:ext uri="{9D8B030D-6E8A-4147-A177-3AD203B41FA5}">
                      <a16:colId xmlns:a16="http://schemas.microsoft.com/office/drawing/2014/main" val="1094246182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466989288"/>
                    </a:ext>
                  </a:extLst>
                </a:gridCol>
                <a:gridCol w="2186432">
                  <a:extLst>
                    <a:ext uri="{9D8B030D-6E8A-4147-A177-3AD203B41FA5}">
                      <a16:colId xmlns:a16="http://schemas.microsoft.com/office/drawing/2014/main" val="172539888"/>
                    </a:ext>
                  </a:extLst>
                </a:gridCol>
              </a:tblGrid>
              <a:tr h="3016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80-100% (A*)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70-70% (A)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60-69% (B)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400965"/>
                  </a:ext>
                </a:extLst>
              </a:tr>
              <a:tr h="3198673">
                <a:tc>
                  <a:txBody>
                    <a:bodyPr/>
                    <a:lstStyle/>
                    <a:p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Extensive and systematic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background research evaluating a multitude of credible sources (e.g. academic and policy) using an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in-depth and thorough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narrative that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seamlessly leads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the reader to an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innovative globally pertinent or topical research question.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There is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unambiguous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attribution of ideas and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no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inaccuracies. </a:t>
                      </a:r>
                      <a:endParaRPr lang="en-GB" dirty="0">
                        <a:solidFill>
                          <a:schemeClr val="accent1"/>
                        </a:solidFill>
                      </a:endParaRPr>
                    </a:p>
                    <a:p>
                      <a:endParaRPr lang="en-US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broad range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of background research evaluating a multitude of credible sources (e.g. academic and policy) using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an extensive narrative to produce a convincing framing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of a </a:t>
                      </a:r>
                      <a:r>
                        <a:rPr lang="en-GB" sz="1400" b="1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highly pertinent or topical research question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.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There is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clear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attribution of ideas with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few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inaccuracies. </a:t>
                      </a:r>
                      <a:endParaRPr lang="en-GB" dirty="0">
                        <a:solidFill>
                          <a:schemeClr val="accent1"/>
                        </a:solidFill>
                      </a:endParaRPr>
                    </a:p>
                    <a:p>
                      <a:endParaRPr lang="en-US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range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 of background research evaluating multiple forms of credible sources (e.g. academic and policy) with an </a:t>
                      </a:r>
                      <a:r>
                        <a:rPr lang="en-GB" sz="1400" b="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adequately developed narrative to produce a legitimate framing 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of the </a:t>
                      </a:r>
                      <a:r>
                        <a:rPr lang="en-GB" sz="1400" b="1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pertinent or topical research question</a:t>
                      </a:r>
                      <a:r>
                        <a:rPr lang="en-GB" sz="1400" u="none" strike="noStrike" cap="non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sym typeface="Arial"/>
                        </a:rPr>
                        <a:t>.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Attribution of ideas is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mostly clear 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with some </a:t>
                      </a:r>
                      <a:r>
                        <a:rPr lang="en-GB" sz="1400" b="1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minor</a:t>
                      </a:r>
                      <a:r>
                        <a:rPr lang="en-GB" sz="1400" u="none" strike="noStrike" cap="none" dirty="0">
                          <a:solidFill>
                            <a:schemeClr val="accent1"/>
                          </a:solidFill>
                          <a:effectLst/>
                          <a:sym typeface="Arial"/>
                        </a:rPr>
                        <a:t> inaccuracies. </a:t>
                      </a:r>
                      <a:endParaRPr lang="en-GB" dirty="0">
                        <a:solidFill>
                          <a:schemeClr val="accent1"/>
                        </a:solidFill>
                      </a:endParaRPr>
                    </a:p>
                    <a:p>
                      <a:endParaRPr lang="en-US" dirty="0">
                        <a:solidFill>
                          <a:schemeClr val="bg1">
                            <a:lumMod val="8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105126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69F7594-F076-E04C-8BE7-79EFBEFF2138}"/>
              </a:ext>
            </a:extLst>
          </p:cNvPr>
          <p:cNvSpPr/>
          <p:nvPr/>
        </p:nvSpPr>
        <p:spPr>
          <a:xfrm>
            <a:off x="7295706" y="615619"/>
            <a:ext cx="1856232" cy="39122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Background research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Multitude of credible sources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Narrative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A pertinent research question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Attribution of ideas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EF99F2-42D8-BE48-974C-EEEB73C62E52}"/>
              </a:ext>
            </a:extLst>
          </p:cNvPr>
          <p:cNvSpPr/>
          <p:nvPr/>
        </p:nvSpPr>
        <p:spPr>
          <a:xfrm>
            <a:off x="7078133" y="0"/>
            <a:ext cx="2065867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This should be a quick win – just cite all ideas correctly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Don’t write a block of text with 15 tabs and 7 windows open, planning to go back and cite later. </a:t>
            </a:r>
          </a:p>
          <a:p>
            <a:pPr marL="285750" lvl="0" indent="-196850">
              <a:spcAft>
                <a:spcPts val="120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en-GB" sz="1200" dirty="0">
                <a:solidFill>
                  <a:srgbClr val="FFFFFF"/>
                </a:solidFill>
              </a:rPr>
              <a:t>Each time you consult a paper, cite it. Right then and there. Make it a habit.</a:t>
            </a:r>
          </a:p>
        </p:txBody>
      </p:sp>
    </p:spTree>
    <p:extLst>
      <p:ext uri="{BB962C8B-B14F-4D97-AF65-F5344CB8AC3E}">
        <p14:creationId xmlns:p14="http://schemas.microsoft.com/office/powerpoint/2010/main" val="1777634042"/>
      </p:ext>
    </p:extLst>
  </p:cSld>
  <p:clrMapOvr>
    <a:masterClrMapping/>
  </p:clrMapOvr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2694</TotalTime>
  <Words>5117</Words>
  <Application>Microsoft Macintosh PowerPoint</Application>
  <PresentationFormat>On-screen Show (16:9)</PresentationFormat>
  <Paragraphs>441</Paragraphs>
  <Slides>51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Source Sans Pro</vt:lpstr>
      <vt:lpstr>Arial</vt:lpstr>
      <vt:lpstr>Wingdings</vt:lpstr>
      <vt:lpstr>Raleway</vt:lpstr>
      <vt:lpstr>Plum</vt:lpstr>
      <vt:lpstr>Unpicking a dissertation </vt:lpstr>
      <vt:lpstr>Agenda</vt:lpstr>
      <vt:lpstr>Unpicking the Mark Scheme</vt:lpstr>
      <vt:lpstr>Unpicking the mark scheme</vt:lpstr>
      <vt:lpstr>Review &amp; Research Framing</vt:lpstr>
      <vt:lpstr>Review &amp; Research Framing</vt:lpstr>
      <vt:lpstr>Review &amp; Research Framing</vt:lpstr>
      <vt:lpstr>Review &amp; Research Framing</vt:lpstr>
      <vt:lpstr>Review &amp; Research Framing</vt:lpstr>
      <vt:lpstr>Research Design </vt:lpstr>
      <vt:lpstr>Research Design </vt:lpstr>
      <vt:lpstr>Research Design </vt:lpstr>
      <vt:lpstr>Research Design </vt:lpstr>
      <vt:lpstr>Analysis &amp; Critical Reflection of Findings  </vt:lpstr>
      <vt:lpstr>Analysis &amp; Critical Reflection of Findings  </vt:lpstr>
      <vt:lpstr>Analysis &amp; Critical Reflection of Findings  </vt:lpstr>
      <vt:lpstr>Analysis &amp; Critical Reflection of Findings  </vt:lpstr>
      <vt:lpstr>Visualisation &amp; Communication</vt:lpstr>
      <vt:lpstr>Visualisation &amp; Communication</vt:lpstr>
      <vt:lpstr>Visualisation &amp; Communication</vt:lpstr>
      <vt:lpstr>Visualisation &amp; Communication</vt:lpstr>
      <vt:lpstr>Key Takeaways</vt:lpstr>
      <vt:lpstr>Before you start</vt:lpstr>
      <vt:lpstr>Writing / formatting tools</vt:lpstr>
      <vt:lpstr>Reference Manager</vt:lpstr>
      <vt:lpstr>Reference Manager</vt:lpstr>
      <vt:lpstr>Literature Review</vt:lpstr>
      <vt:lpstr>Backups, backups, backups</vt:lpstr>
      <vt:lpstr>Planning. Easier said than done. </vt:lpstr>
      <vt:lpstr>Key Takeaways</vt:lpstr>
      <vt:lpstr>Dissecting the Dissertation</vt:lpstr>
      <vt:lpstr>PowerPoint Presentation</vt:lpstr>
      <vt:lpstr>PowerPoint Presentation</vt:lpstr>
      <vt:lpstr>PowerPoint Presentation</vt:lpstr>
      <vt:lpstr>Literature Review</vt:lpstr>
      <vt:lpstr>Literature Review</vt:lpstr>
      <vt:lpstr>Literature Review</vt:lpstr>
      <vt:lpstr>Data &amp; Methods</vt:lpstr>
      <vt:lpstr>Data &amp; Methods</vt:lpstr>
      <vt:lpstr>Data &amp; Methods | Flowcharts</vt:lpstr>
      <vt:lpstr>Results &amp; Discussion</vt:lpstr>
      <vt:lpstr>Results &amp; Discussion</vt:lpstr>
      <vt:lpstr>Results &amp; Discussion | Tip</vt:lpstr>
      <vt:lpstr>Introduction</vt:lpstr>
      <vt:lpstr>Introduction | General Storytelling </vt:lpstr>
      <vt:lpstr>Conclusion</vt:lpstr>
      <vt:lpstr>My Structure</vt:lpstr>
      <vt:lpstr>Tips</vt:lpstr>
      <vt:lpstr>Even if your research is Nobel Prize worthy, if it ain’t written, it ain’t passing</vt:lpstr>
      <vt:lpstr>Don’t fall in love with your writing</vt:lpstr>
      <vt:lpstr>Other Random Tips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Unpicking a dissertation </dc:title>
  <cp:lastModifiedBy>Salhab, Melda</cp:lastModifiedBy>
  <cp:revision>74</cp:revision>
  <dcterms:modified xsi:type="dcterms:W3CDTF">2020-01-29T16:47:26Z</dcterms:modified>
</cp:coreProperties>
</file>